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2" r:id="rId9"/>
    <p:sldId id="266" r:id="rId10"/>
    <p:sldId id="27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756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170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65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300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34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131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32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93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647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183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523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060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683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267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403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958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19B15-56D3-459D-A58E-A1C38D1DDDD9}" type="datetimeFigureOut">
              <a:rPr lang="lv-LV" smtClean="0"/>
              <a:t>14.11.2022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1F239-5E77-4A19-AEBD-4D836A5D4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6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mukartes.wordpress.lv/ka-izveidot-domu-karti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search?q=p%C5%ABce&amp;rlz=1C1BNSD_enLV942LV942&amp;oq=p%C5%ABce&amp;aqs=chrome.0.0i355i433i512j46i433i512j69i59j0i395i512l2j46i175i199i395i512j0i512l2j0i395i512l2.2783j1j15&amp;sourceid=chrome&amp;ie=UTF-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klopedija.lv/skirklis/134592" TargetMode="External"/><Relationship Id="rId2" Type="http://schemas.openxmlformats.org/officeDocument/2006/relationships/hyperlink" Target="http://latvijaspuces.lv/par-puce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dvg.lv/lv/gimnazijas-pu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432262"/>
            <a:ext cx="9144000" cy="1936865"/>
          </a:xfrm>
        </p:spPr>
        <p:txBody>
          <a:bodyPr/>
          <a:lstStyle/>
          <a:p>
            <a:r>
              <a:rPr lang="lv-LV" dirty="0" err="1"/>
              <a:t>Medijpratība</a:t>
            </a:r>
            <a:r>
              <a:rPr lang="lv-LV" dirty="0"/>
              <a:t>:</a:t>
            </a:r>
            <a:br>
              <a:rPr lang="lv-LV" dirty="0"/>
            </a:b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3999" y="2078182"/>
            <a:ext cx="10305011" cy="471331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spcBef>
                <a:spcPts val="0"/>
              </a:spcBef>
            </a:pPr>
            <a:r>
              <a:rPr lang="lv-LV" sz="4400" dirty="0"/>
              <a:t>Dobeles Valsts ģimnāzijas simbols </a:t>
            </a:r>
          </a:p>
          <a:p>
            <a:pPr algn="ctr">
              <a:lnSpc>
                <a:spcPct val="200000"/>
              </a:lnSpc>
              <a:spcBef>
                <a:spcPts val="0"/>
              </a:spcBef>
            </a:pPr>
            <a:r>
              <a:rPr lang="lv-LV" sz="4400" i="1" dirty="0"/>
              <a:t>pūce </a:t>
            </a:r>
          </a:p>
          <a:p>
            <a:pPr algn="ctr">
              <a:lnSpc>
                <a:spcPct val="200000"/>
              </a:lnSpc>
              <a:spcBef>
                <a:spcPts val="0"/>
              </a:spcBef>
            </a:pPr>
            <a:r>
              <a:rPr lang="lv-LV" sz="4400" dirty="0"/>
              <a:t>dažādos informācijas avotos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4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589213" y="573578"/>
            <a:ext cx="8915399" cy="1088967"/>
          </a:xfrm>
        </p:spPr>
        <p:txBody>
          <a:bodyPr/>
          <a:lstStyle/>
          <a:p>
            <a:r>
              <a:rPr lang="lv-LV" dirty="0" err="1" smtClean="0"/>
              <a:t>Starppriekšmetu</a:t>
            </a:r>
            <a:r>
              <a:rPr lang="lv-LV" dirty="0" smtClean="0"/>
              <a:t> saikne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48803" y="2081894"/>
            <a:ext cx="8915399" cy="3611708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8F239F7-0353-4F71-8256-75429B424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75" y="2708339"/>
            <a:ext cx="4879572" cy="3469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1750" y="2010511"/>
            <a:ext cx="123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Bioloģija:</a:t>
            </a:r>
          </a:p>
          <a:p>
            <a:r>
              <a:rPr lang="lv-LV" dirty="0" smtClean="0"/>
              <a:t>zooloģija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3720633" y="3163889"/>
            <a:ext cx="149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Literatūra: folklora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8828115" y="3131975"/>
            <a:ext cx="179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Valodniecība: leksikoloģija 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3336289" y="5047271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Vēsture:</a:t>
            </a:r>
          </a:p>
          <a:p>
            <a:r>
              <a:rPr lang="lv-LV" dirty="0" smtClean="0"/>
              <a:t>etnogrāfija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6301048" y="6215877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Kultūras pamati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9101608" y="5311565"/>
            <a:ext cx="21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Svešvalodas: angļu, vācu</a:t>
            </a:r>
            <a:endParaRPr lang="lv-LV" dirty="0"/>
          </a:p>
        </p:txBody>
      </p:sp>
      <p:pic>
        <p:nvPicPr>
          <p:cNvPr id="13" name="Attēls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63" y="4035752"/>
            <a:ext cx="1088966" cy="936704"/>
          </a:xfrm>
          <a:prstGeom prst="rect">
            <a:avLst/>
          </a:prstGeom>
        </p:spPr>
      </p:pic>
      <p:sp>
        <p:nvSpPr>
          <p:cNvPr id="14" name="Taisnstūris 13"/>
          <p:cNvSpPr/>
          <p:nvPr/>
        </p:nvSpPr>
        <p:spPr>
          <a:xfrm>
            <a:off x="9244447" y="6400543"/>
            <a:ext cx="2813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Domu karte pieejama: </a:t>
            </a:r>
            <a:r>
              <a:rPr lang="lv-LV" sz="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</a:t>
            </a:r>
            <a:r>
              <a:rPr lang="lv-LV" sz="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://domukartes.wordpress.lv/ka-izveidot-domu-karti</a:t>
            </a:r>
            <a:r>
              <a:rPr lang="lv-LV" sz="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endParaRPr lang="lv-LV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FD28F2C-04A4-470A-A742-49A54EC35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109" y="385895"/>
            <a:ext cx="9800503" cy="82692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Radošā rakstīšana: </a:t>
            </a:r>
            <a:r>
              <a:rPr lang="lv-LV" dirty="0" err="1"/>
              <a:t>p</a:t>
            </a:r>
            <a:r>
              <a:rPr lang="lv-LV" dirty="0" err="1" smtClean="0"/>
              <a:t>iecrinde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6A5F2FC-AE4F-4AD8-826A-485269F44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734" y="1291905"/>
            <a:ext cx="11467750" cy="5494789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lv-LV" sz="2400" kern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1.rinda – jēdziens, par kuru tiek sacerēts dzejolis, parasti lietvārds.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2.rinda – divi īpašības vārdi, kas raksturo šo jēdzienu.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3.rinda – trīs darbības vārdi, kas nosauc darbību minētā jēdziena kontekstā.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4.rinda – frāze no četriem patstāvīgiem vārdiem, kura izsaka jūsu attieksmi pret jēdzienu </a:t>
            </a:r>
            <a:r>
              <a:rPr lang="lv-LV" sz="2400" i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(var būt arī jautājuma vai uzrunas formā).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5.rinda </a:t>
            </a:r>
            <a:r>
              <a:rPr lang="lv-LV" sz="2400" i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lv-LV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viens vārds vai vārdu savienojums, kas  atklāj izpratni vai emocijas.</a:t>
            </a:r>
          </a:p>
          <a:p>
            <a:pPr marL="342900" marR="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lv-LV" dirty="0">
              <a:latin typeface="Calibri" panose="020F0502020204030204" pitchFamily="34" charset="0"/>
            </a:endParaRPr>
          </a:p>
          <a:p>
            <a:pPr marL="342900" marR="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lv-L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lv-L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lv-L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lv-L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lv-LV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/>
              <a:t>                </a:t>
            </a:r>
            <a:r>
              <a:rPr lang="lv-LV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Pūce                                        </a:t>
            </a:r>
            <a:r>
              <a:rPr lang="lv-LV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Pūce</a:t>
            </a:r>
            <a:r>
              <a:rPr lang="lv-LV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                                                   Pūce</a:t>
            </a:r>
          </a:p>
          <a:p>
            <a:r>
              <a:rPr lang="lv-LV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    Tieša, prātīga.                    Krāšņa, atšķirīga.                             Neparasta, uzmanīga.</a:t>
            </a:r>
          </a:p>
          <a:p>
            <a:r>
              <a:rPr lang="lv-LV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    Medī, lido, gaida.              Lido, medī, iepriecina.                       Vēro, planē, sazinās.</a:t>
            </a:r>
          </a:p>
          <a:p>
            <a:r>
              <a:rPr lang="lv-LV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    Kā pūce tevi uzrunā?        Labais, sliktais vienā ķermenī.          Kluss lidojums no </a:t>
            </a:r>
            <a:r>
              <a:rPr lang="lv-LV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Pokaiņiem</a:t>
            </a:r>
            <a:r>
              <a:rPr lang="lv-LV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uz ģimnāziju.</a:t>
            </a:r>
          </a:p>
          <a:p>
            <a:r>
              <a:rPr lang="lv-LV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        Gudrais putns.                      Mitoloģisks tēls.                                   </a:t>
            </a:r>
            <a:r>
              <a:rPr lang="lv-LV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 Simbols</a:t>
            </a:r>
            <a:r>
              <a:rPr lang="lv-LV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509F6EA-6234-4713-9B65-2D58F5D96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2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6BCF18-AA2D-4DD0-8A8D-B5E7C0B8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7440308" cy="1280890"/>
          </a:xfrm>
        </p:spPr>
        <p:txBody>
          <a:bodyPr/>
          <a:lstStyle/>
          <a:p>
            <a:r>
              <a:rPr lang="lv-LV" dirty="0"/>
              <a:t>Vērtēšanas kritēriji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461E673C-6928-417F-B6E3-2D1E6205E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819903"/>
              </p:ext>
            </p:extLst>
          </p:nvPr>
        </p:nvGraphicFramePr>
        <p:xfrm>
          <a:off x="1879134" y="2382473"/>
          <a:ext cx="9924176" cy="3274521"/>
        </p:xfrm>
        <a:graphic>
          <a:graphicData uri="http://schemas.openxmlformats.org/drawingml/2006/table">
            <a:tbl>
              <a:tblPr/>
              <a:tblGrid>
                <a:gridCol w="342341">
                  <a:extLst>
                    <a:ext uri="{9D8B030D-6E8A-4147-A177-3AD203B41FA5}">
                      <a16:colId xmlns:a16="http://schemas.microsoft.com/office/drawing/2014/main" val="4293574483"/>
                    </a:ext>
                  </a:extLst>
                </a:gridCol>
                <a:gridCol w="1864272">
                  <a:extLst>
                    <a:ext uri="{9D8B030D-6E8A-4147-A177-3AD203B41FA5}">
                      <a16:colId xmlns:a16="http://schemas.microsoft.com/office/drawing/2014/main" val="1222901470"/>
                    </a:ext>
                  </a:extLst>
                </a:gridCol>
                <a:gridCol w="480022">
                  <a:extLst>
                    <a:ext uri="{9D8B030D-6E8A-4147-A177-3AD203B41FA5}">
                      <a16:colId xmlns:a16="http://schemas.microsoft.com/office/drawing/2014/main" val="2412130579"/>
                    </a:ext>
                  </a:extLst>
                </a:gridCol>
                <a:gridCol w="714451">
                  <a:extLst>
                    <a:ext uri="{9D8B030D-6E8A-4147-A177-3AD203B41FA5}">
                      <a16:colId xmlns:a16="http://schemas.microsoft.com/office/drawing/2014/main" val="778210611"/>
                    </a:ext>
                  </a:extLst>
                </a:gridCol>
                <a:gridCol w="636308">
                  <a:extLst>
                    <a:ext uri="{9D8B030D-6E8A-4147-A177-3AD203B41FA5}">
                      <a16:colId xmlns:a16="http://schemas.microsoft.com/office/drawing/2014/main" val="3037718711"/>
                    </a:ext>
                  </a:extLst>
                </a:gridCol>
                <a:gridCol w="703288">
                  <a:extLst>
                    <a:ext uri="{9D8B030D-6E8A-4147-A177-3AD203B41FA5}">
                      <a16:colId xmlns:a16="http://schemas.microsoft.com/office/drawing/2014/main" val="931286829"/>
                    </a:ext>
                  </a:extLst>
                </a:gridCol>
                <a:gridCol w="558165">
                  <a:extLst>
                    <a:ext uri="{9D8B030D-6E8A-4147-A177-3AD203B41FA5}">
                      <a16:colId xmlns:a16="http://schemas.microsoft.com/office/drawing/2014/main" val="2624981497"/>
                    </a:ext>
                  </a:extLst>
                </a:gridCol>
                <a:gridCol w="658635">
                  <a:extLst>
                    <a:ext uri="{9D8B030D-6E8A-4147-A177-3AD203B41FA5}">
                      <a16:colId xmlns:a16="http://schemas.microsoft.com/office/drawing/2014/main" val="4187671133"/>
                    </a:ext>
                  </a:extLst>
                </a:gridCol>
                <a:gridCol w="971208">
                  <a:extLst>
                    <a:ext uri="{9D8B030D-6E8A-4147-A177-3AD203B41FA5}">
                      <a16:colId xmlns:a16="http://schemas.microsoft.com/office/drawing/2014/main" val="2502701048"/>
                    </a:ext>
                  </a:extLst>
                </a:gridCol>
                <a:gridCol w="848411">
                  <a:extLst>
                    <a:ext uri="{9D8B030D-6E8A-4147-A177-3AD203B41FA5}">
                      <a16:colId xmlns:a16="http://schemas.microsoft.com/office/drawing/2014/main" val="930759077"/>
                    </a:ext>
                  </a:extLst>
                </a:gridCol>
                <a:gridCol w="684683">
                  <a:extLst>
                    <a:ext uri="{9D8B030D-6E8A-4147-A177-3AD203B41FA5}">
                      <a16:colId xmlns:a16="http://schemas.microsoft.com/office/drawing/2014/main" val="4045139292"/>
                    </a:ext>
                  </a:extLst>
                </a:gridCol>
                <a:gridCol w="747941">
                  <a:extLst>
                    <a:ext uri="{9D8B030D-6E8A-4147-A177-3AD203B41FA5}">
                      <a16:colId xmlns:a16="http://schemas.microsoft.com/office/drawing/2014/main" val="1216162939"/>
                    </a:ext>
                  </a:extLst>
                </a:gridCol>
                <a:gridCol w="714451">
                  <a:extLst>
                    <a:ext uri="{9D8B030D-6E8A-4147-A177-3AD203B41FA5}">
                      <a16:colId xmlns:a16="http://schemas.microsoft.com/office/drawing/2014/main" val="3725504449"/>
                    </a:ext>
                  </a:extLst>
                </a:gridCol>
              </a:tblGrid>
              <a:tr h="44510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lv-LV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Medijpratība</a:t>
                      </a:r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03090"/>
                  </a:ext>
                </a:extLst>
              </a:tr>
              <a:tr h="44510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lv-LV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DVĢ simbols pūce dažādos informācijas </a:t>
                      </a:r>
                      <a:r>
                        <a:rPr lang="lv-L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avotos: </a:t>
                      </a:r>
                    </a:p>
                    <a:p>
                      <a:pPr algn="ctr" fontAlgn="b"/>
                      <a:r>
                        <a:rPr lang="lv-LV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vērtējuma tabula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20709"/>
                  </a:ext>
                </a:extLst>
              </a:tr>
              <a:tr h="445107"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27345"/>
                  </a:ext>
                </a:extLst>
              </a:tr>
              <a:tr h="76558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Kritēriji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IA* ieguve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Fakti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Saturs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Uzbūve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IA* raksturojums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Uzstāšanās kultūra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Jautājumi atbildes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Piecrinde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38283"/>
                  </a:ext>
                </a:extLst>
              </a:tr>
              <a:tr h="43257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Skolēns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Punkti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48539"/>
                  </a:ext>
                </a:extLst>
              </a:tr>
              <a:tr h="44510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45404"/>
                  </a:ext>
                </a:extLst>
              </a:tr>
            </a:tbl>
          </a:graphicData>
        </a:graphic>
      </p:graphicFrame>
      <p:pic>
        <p:nvPicPr>
          <p:cNvPr id="4" name="Attēls 3">
            <a:extLst>
              <a:ext uri="{FF2B5EF4-FFF2-40B4-BE49-F238E27FC236}">
                <a16:creationId xmlns:a16="http://schemas.microsoft.com/office/drawing/2014/main" id="{D07543C1-6D2D-4CA4-B91B-1281AEC2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19498" y="6192982"/>
            <a:ext cx="1872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*IA –informācijas avots</a:t>
            </a:r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B6C310A-1FA3-47A7-98C9-4D021B184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40904"/>
            <a:ext cx="8915399" cy="2514860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772C3D53-50EB-4E07-A4C3-755ABAE56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655765"/>
            <a:ext cx="8915399" cy="2642398"/>
          </a:xfrm>
        </p:spPr>
        <p:txBody>
          <a:bodyPr>
            <a:normAutofit/>
          </a:bodyPr>
          <a:lstStyle/>
          <a:p>
            <a:pPr algn="ctr"/>
            <a:endParaRPr lang="lv-LV" sz="3600" dirty="0"/>
          </a:p>
          <a:p>
            <a:pPr algn="ctr"/>
            <a:r>
              <a:rPr lang="lv-LV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Paldies par uzmanību!</a:t>
            </a:r>
          </a:p>
          <a:p>
            <a:pPr algn="ctr"/>
            <a:endParaRPr lang="lv-LV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Attēls 4" descr="Attēls, kurā ir klipkopa&#10;&#10;Apraksts ģenerēts automātiski">
            <a:extLst>
              <a:ext uri="{FF2B5EF4-FFF2-40B4-BE49-F238E27FC236}">
                <a16:creationId xmlns:a16="http://schemas.microsoft.com/office/drawing/2014/main" id="{AA54E2E4-6CDE-4F75-B025-50156A41A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01" y="705485"/>
            <a:ext cx="1924050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589213" y="116378"/>
            <a:ext cx="6962111" cy="1379913"/>
          </a:xfrm>
        </p:spPr>
        <p:txBody>
          <a:bodyPr/>
          <a:lstStyle/>
          <a:p>
            <a:r>
              <a:rPr lang="lv-LV" dirty="0" smtClean="0"/>
              <a:t>Mērķi: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128059" y="1562793"/>
            <a:ext cx="9833956" cy="503751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/>
              <a:t>radīt priekšstatu par </a:t>
            </a:r>
            <a:r>
              <a:rPr lang="lv-LV" sz="3600" dirty="0" err="1"/>
              <a:t>medijtelpu</a:t>
            </a:r>
            <a:r>
              <a:rPr lang="lv-LV" sz="3600" dirty="0"/>
              <a:t>;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/>
              <a:t>apgūt </a:t>
            </a:r>
            <a:r>
              <a:rPr lang="lv-LV" sz="3600" dirty="0" err="1"/>
              <a:t>medijpratības</a:t>
            </a:r>
            <a:r>
              <a:rPr lang="lv-LV" sz="3600" dirty="0"/>
              <a:t> pamatjēdzienus;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/>
              <a:t>izzināt informācijas avotu dažādību;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/>
              <a:t>pilnveidot domāšanas, sadarbības, prezentācijas </a:t>
            </a:r>
            <a:r>
              <a:rPr lang="lv-LV" sz="3600" dirty="0" smtClean="0"/>
              <a:t>un radošās rakstīšanas </a:t>
            </a:r>
            <a:r>
              <a:rPr lang="lv-LV" sz="3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prasmes;</a:t>
            </a:r>
            <a:endParaRPr lang="lv-LV" sz="3600" dirty="0"/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/>
              <a:t>kopt piederības sajūtu skolai.</a:t>
            </a:r>
          </a:p>
          <a:p>
            <a:endParaRPr lang="lv-LV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46AB865D-B9DB-4292-948A-44CF0310E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157728" y="154910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6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1432B3-AE55-497B-8AA3-F01D5674B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620786"/>
            <a:ext cx="6579954" cy="1459835"/>
          </a:xfrm>
        </p:spPr>
        <p:txBody>
          <a:bodyPr/>
          <a:lstStyle/>
          <a:p>
            <a:r>
              <a:rPr lang="lv-LV" dirty="0"/>
              <a:t>Aktualitāte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51ED64-D383-44E3-9EF6-07EB9822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119" y="2304662"/>
            <a:ext cx="9241097" cy="3932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Pašvadīta</a:t>
            </a:r>
            <a:r>
              <a:rPr lang="lv-LV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mācīšanās</a:t>
            </a:r>
            <a:endParaRPr lang="lv-LV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3600" dirty="0">
                <a:latin typeface="Calibri" panose="020F0502020204030204" pitchFamily="34" charset="0"/>
                <a:cs typeface="Calibri" panose="020F0502020204030204" pitchFamily="34" charset="0"/>
              </a:rPr>
              <a:t>Mācīšanās </a:t>
            </a:r>
            <a:r>
              <a:rPr lang="lv-LV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iedziļinoties</a:t>
            </a:r>
            <a:endParaRPr lang="lv-LV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3600" dirty="0">
                <a:latin typeface="Calibri" panose="020F0502020204030204" pitchFamily="34" charset="0"/>
                <a:cs typeface="Calibri" panose="020F0502020204030204" pitchFamily="34" charset="0"/>
              </a:rPr>
              <a:t>Kritiskā domāšana                       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Starppriekšmetu</a:t>
            </a:r>
            <a:r>
              <a:rPr lang="lv-LV" sz="3600" dirty="0">
                <a:latin typeface="Calibri" panose="020F0502020204030204" pitchFamily="34" charset="0"/>
                <a:cs typeface="Calibri" panose="020F0502020204030204" pitchFamily="34" charset="0"/>
              </a:rPr>
              <a:t> saikne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BF5B91E-6CC2-4929-8EAE-157719BBC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12" y="2523045"/>
            <a:ext cx="2864116" cy="2851387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C2ED7D7C-F289-46B5-8BBB-4EAD2C55B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8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53E58C-E93E-475B-8A59-3B21D035E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981" y="194238"/>
            <a:ext cx="6059837" cy="1126283"/>
          </a:xfrm>
        </p:spPr>
        <p:txBody>
          <a:bodyPr/>
          <a:lstStyle/>
          <a:p>
            <a:r>
              <a:rPr lang="lv-LV" dirty="0"/>
              <a:t>Norise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AF513D6-0B63-49DE-B918-425980A99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6689" y="1203076"/>
            <a:ext cx="9871787" cy="5014964"/>
          </a:xfrm>
        </p:spPr>
        <p:txBody>
          <a:bodyPr/>
          <a:lstStyle/>
          <a:p>
            <a:r>
              <a:rPr lang="lv-LV" dirty="0"/>
              <a:t>Plānotais laiks: 4 mācību stundas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8FBD8CC-057E-464C-8145-9D6F31B7F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ula 5">
            <a:extLst>
              <a:ext uri="{FF2B5EF4-FFF2-40B4-BE49-F238E27FC236}">
                <a16:creationId xmlns:a16="http://schemas.microsoft.com/office/drawing/2014/main" id="{F6319E59-A518-4908-A811-2B1E273B5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95514"/>
              </p:ext>
            </p:extLst>
          </p:nvPr>
        </p:nvGraphicFramePr>
        <p:xfrm>
          <a:off x="1745936" y="1654612"/>
          <a:ext cx="1029329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84">
                  <a:extLst>
                    <a:ext uri="{9D8B030D-6E8A-4147-A177-3AD203B41FA5}">
                      <a16:colId xmlns:a16="http://schemas.microsoft.com/office/drawing/2014/main" val="3489417687"/>
                    </a:ext>
                  </a:extLst>
                </a:gridCol>
                <a:gridCol w="4928096">
                  <a:extLst>
                    <a:ext uri="{9D8B030D-6E8A-4147-A177-3AD203B41FA5}">
                      <a16:colId xmlns:a16="http://schemas.microsoft.com/office/drawing/2014/main" val="3225817124"/>
                    </a:ext>
                  </a:extLst>
                </a:gridCol>
                <a:gridCol w="4311011">
                  <a:extLst>
                    <a:ext uri="{9D8B030D-6E8A-4147-A177-3AD203B41FA5}">
                      <a16:colId xmlns:a16="http://schemas.microsoft.com/office/drawing/2014/main" val="98482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Stunda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Tēma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Sasniedzamais rezultāts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93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lv-LV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err="1"/>
                        <a:t>Ipazīšanās</a:t>
                      </a:r>
                      <a:r>
                        <a:rPr lang="lv-LV" sz="1600" dirty="0"/>
                        <a:t> ar </a:t>
                      </a:r>
                      <a:r>
                        <a:rPr lang="lv-LV" sz="1600" dirty="0" err="1"/>
                        <a:t>medijpratības</a:t>
                      </a:r>
                      <a:r>
                        <a:rPr lang="lv-LV" sz="1600" dirty="0"/>
                        <a:t> pamatjēdzieniem.</a:t>
                      </a:r>
                    </a:p>
                    <a:p>
                      <a:r>
                        <a:rPr lang="lv-LV" sz="1600" dirty="0"/>
                        <a:t>Orientēšanās </a:t>
                      </a:r>
                      <a:r>
                        <a:rPr lang="lv-LV" sz="1600" dirty="0" err="1"/>
                        <a:t>medijtelpā</a:t>
                      </a:r>
                      <a:r>
                        <a:rPr lang="lv-LV" sz="1600" dirty="0"/>
                        <a:t>.</a:t>
                      </a:r>
                    </a:p>
                    <a:p>
                      <a:r>
                        <a:rPr lang="lv-LV" sz="1600" dirty="0"/>
                        <a:t>Informācijas avotu daudzveidība.</a:t>
                      </a:r>
                    </a:p>
                    <a:p>
                      <a:r>
                        <a:rPr lang="lv-LV" sz="1600" dirty="0"/>
                        <a:t>Darba grupu </a:t>
                      </a:r>
                      <a:r>
                        <a:rPr lang="lv-LV" sz="1600" dirty="0" err="1"/>
                        <a:t>izlozēšna</a:t>
                      </a:r>
                      <a:r>
                        <a:rPr lang="lv-LV" sz="1600" dirty="0"/>
                        <a:t>.</a:t>
                      </a:r>
                    </a:p>
                    <a:p>
                      <a:r>
                        <a:rPr lang="lv-LV" sz="1600" dirty="0"/>
                        <a:t>Tradicionālo informācijas avotu ieguve.</a:t>
                      </a:r>
                    </a:p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Klausīšanās prasmes un precizitātes izkopšana.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6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Faktu meklēšana un atlase.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Lasītprasmes, rakstītprasmes, kritiskās domāšanas un </a:t>
                      </a:r>
                      <a:r>
                        <a:rPr lang="lv-LV"/>
                        <a:t>sadarbības </a:t>
                      </a:r>
                      <a:r>
                        <a:rPr lang="lv-LV" smtClean="0"/>
                        <a:t>prasmes </a:t>
                      </a:r>
                      <a:r>
                        <a:rPr lang="lv-LV" dirty="0"/>
                        <a:t>izkopšana.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46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Vienota materiāla (veseluma) veidošana no atsevišķiem faktiem.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Sarežģītāko domāšanas prasmju – analīzes, sintēzes, novērtēšanas – attīstīšana.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65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Mutvārdu prezentēšana</a:t>
                      </a:r>
                      <a:r>
                        <a:rPr lang="lv-LV" dirty="0" smtClean="0"/>
                        <a:t>. </a:t>
                      </a:r>
                      <a:r>
                        <a:rPr lang="lv-LV" dirty="0" err="1" smtClean="0"/>
                        <a:t>Piecrindes</a:t>
                      </a:r>
                      <a:r>
                        <a:rPr lang="lv-LV" dirty="0" smtClean="0"/>
                        <a:t> rakstīšana.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dirty="0"/>
                        <a:t>Runas un uzstāšanās kultūras pilnveidošana, radošās domāšanas </a:t>
                      </a:r>
                      <a:r>
                        <a:rPr lang="lv-LV" dirty="0" smtClean="0"/>
                        <a:t>un rakstīšanas attīstīšana</a:t>
                      </a:r>
                      <a:r>
                        <a:rPr lang="lv-LV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6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704111" y="369117"/>
            <a:ext cx="8620298" cy="826922"/>
          </a:xfrm>
        </p:spPr>
        <p:txBody>
          <a:bodyPr>
            <a:normAutofit fontScale="90000"/>
          </a:bodyPr>
          <a:lstStyle/>
          <a:p>
            <a:r>
              <a:rPr lang="lv-LV" dirty="0"/>
              <a:t>Jēdzieni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704111" y="1451295"/>
            <a:ext cx="10174776" cy="521551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Medijtelpa</a:t>
            </a:r>
            <a:r>
              <a:rPr lang="lv-LV" sz="3600" dirty="0">
                <a:latin typeface="Calibri" panose="020F0502020204030204" pitchFamily="34" charset="0"/>
                <a:cs typeface="Calibri" panose="020F0502020204030204" pitchFamily="34" charset="0"/>
              </a:rPr>
              <a:t>, tās izkārtojums:</a:t>
            </a:r>
          </a:p>
          <a:p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digitālā</a:t>
            </a:r>
          </a:p>
          <a:p>
            <a:r>
              <a:rPr lang="lv-LV" dirty="0">
                <a:hlinkClick r:id="rId2"/>
              </a:rPr>
              <a:t>https://www.google.com/search?q=p%C5%ABce&amp;rlz=1C1BNSD_enLV942LV942&amp;oq=p%C5%ABce&amp;aqs=chrome.0.0i355i433i512j46i433i512j69i59j0i395i512l2j46i175i199i395i512j0i512l2j0i395i512l2.2783j1j15&amp;sourceid=chrome&amp;ie=UTF-8</a:t>
            </a:r>
            <a:endParaRPr lang="lv-LV" dirty="0"/>
          </a:p>
          <a:p>
            <a:endParaRPr lang="lv-LV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dirty="0"/>
          </a:p>
          <a:p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fiziskā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0" y="3822424"/>
            <a:ext cx="3800313" cy="285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8B37F266-6A04-442B-B679-53516C300B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0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589213" y="216132"/>
            <a:ext cx="5873143" cy="872836"/>
          </a:xfrm>
        </p:spPr>
        <p:txBody>
          <a:bodyPr>
            <a:normAutofit fontScale="90000"/>
          </a:bodyPr>
          <a:lstStyle/>
          <a:p>
            <a:r>
              <a:rPr lang="lv-LV" dirty="0"/>
              <a:t>Jēdzieni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880844" y="1221972"/>
            <a:ext cx="11311156" cy="551133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600" dirty="0">
                <a:latin typeface="Calibri" panose="020F0502020204030204" pitchFamily="34" charset="0"/>
                <a:cs typeface="Calibri" panose="020F0502020204030204" pitchFamily="34" charset="0"/>
              </a:rPr>
              <a:t>Informācijas avoti: uzziņu literatūra; nozaru literatūra, folkloras teksti, daiļliteratūra, preses izdevumi, datu bāzes, mājaslapas, sociālie tīkli.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600" dirty="0">
                <a:latin typeface="Calibri" panose="020F0502020204030204" pitchFamily="34" charset="0"/>
                <a:cs typeface="Calibri" panose="020F0502020204030204" pitchFamily="34" charset="0"/>
              </a:rPr>
              <a:t>Autortiesības, atbildības ziņas (individuālais autors, kolektīvais autors).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Informācijas avotu atlase un </a:t>
            </a:r>
            <a:r>
              <a:rPr kumimoji="0" lang="lv-LV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izvērtējums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autors, izdevējs, izdošanas gads, adreses paplašinājums, autortiesību zīme.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Lasīšanas stratēģijas izvēle: pārskatīšana, 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caurskatīšana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lasīšana iedziļinoties.</a:t>
            </a:r>
            <a:endParaRPr lang="lv-LV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600" dirty="0">
                <a:latin typeface="Calibri" panose="020F0502020204030204" pitchFamily="34" charset="0"/>
                <a:cs typeface="Calibri" panose="020F0502020204030204" pitchFamily="34" charset="0"/>
              </a:rPr>
              <a:t>Drukātās informācijas meklēšana: satura rādītājs, alfabēts, atslēgas vārdi</a:t>
            </a:r>
            <a:r>
              <a:rPr lang="lv-LV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Elektroniskā informācijas meklēšana: pārlūkprogramma, adreses paplašinājums, autortiesības.</a:t>
            </a:r>
            <a:endParaRPr lang="lv-LV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http://latvijaspuces.lv/par-pucem/</a:t>
            </a:r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https://enciklopedija.lv/skirklis/134592</a:t>
            </a:r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https://www.dvg.lv/lv/gimnazijas-puce</a:t>
            </a:r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Darbs ar informācijas avotiem:</a:t>
            </a:r>
            <a:r>
              <a:rPr kumimoji="0" lang="lv-LV" sz="3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lv-LV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atlase, </a:t>
            </a:r>
            <a:r>
              <a:rPr kumimoji="0" lang="lv-LV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izvērtējums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500" dirty="0">
                <a:latin typeface="Calibri" panose="020F0502020204030204" pitchFamily="34" charset="0"/>
                <a:cs typeface="Calibri" panose="020F0502020204030204" pitchFamily="34" charset="0"/>
              </a:rPr>
              <a:t>Informācijas izmantošana: </a:t>
            </a:r>
            <a:r>
              <a:rPr lang="lv-LV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fakts</a:t>
            </a:r>
            <a:r>
              <a:rPr lang="lv-LV" sz="3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v-LV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spriedums.</a:t>
            </a:r>
            <a:endParaRPr lang="lv-LV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500" dirty="0">
                <a:latin typeface="Calibri" panose="020F0502020204030204" pitchFamily="34" charset="0"/>
                <a:cs typeface="Calibri" panose="020F0502020204030204" pitchFamily="34" charset="0"/>
              </a:rPr>
              <a:t>Leksikoloģija: vārdnīcu un enciklopēdiju iedalījums.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AC24271-4068-4065-8C4F-3A9A1FFE3A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3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589213" y="706582"/>
            <a:ext cx="7510751" cy="947651"/>
          </a:xfrm>
        </p:spPr>
        <p:txBody>
          <a:bodyPr/>
          <a:lstStyle/>
          <a:p>
            <a:r>
              <a:rPr lang="lv-LV" dirty="0"/>
              <a:t>Grupas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589213" y="1778925"/>
            <a:ext cx="8915399" cy="4124738"/>
          </a:xfrm>
        </p:spPr>
        <p:txBody>
          <a:bodyPr/>
          <a:lstStyle/>
          <a:p>
            <a:r>
              <a:rPr lang="lv-LV" dirty="0"/>
              <a:t>Dabas pētnieki                  Valodas pētnieki                      Folkloras pētnieki               </a:t>
            </a:r>
          </a:p>
        </p:txBody>
      </p:sp>
      <p:pic>
        <p:nvPicPr>
          <p:cNvPr id="1026" name="Picture 2" descr="sowa_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02" y="2319682"/>
            <a:ext cx="1273133" cy="1271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45" y="2250908"/>
            <a:ext cx="1202874" cy="1239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333" y="2250908"/>
            <a:ext cx="1166489" cy="1255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253" y="4682009"/>
            <a:ext cx="1171429" cy="1380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228" y="4600510"/>
            <a:ext cx="1271646" cy="1462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740729" y="4130812"/>
            <a:ext cx="245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Etnogrāfijas pētnieki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6393" y="4064924"/>
            <a:ext cx="221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>
                    <a:lumMod val="65000"/>
                    <a:lumOff val="35000"/>
                  </a:prstClr>
                </a:solidFill>
              </a:rPr>
              <a:t>Simbolu pētnieki</a:t>
            </a:r>
            <a:endParaRPr lang="lv-LV" dirty="0"/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075CA9CD-A5E2-4955-B286-3ADF910EFE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390909" y="6342611"/>
            <a:ext cx="1679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Autores attēli</a:t>
            </a:r>
            <a:endParaRPr lang="lv-LV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484851" y="612396"/>
            <a:ext cx="8773053" cy="1119150"/>
          </a:xfrm>
        </p:spPr>
        <p:txBody>
          <a:bodyPr>
            <a:normAutofit fontScale="90000"/>
          </a:bodyPr>
          <a:lstStyle/>
          <a:p>
            <a:r>
              <a:rPr lang="lv-LV" dirty="0"/>
              <a:t>Dabas pētnieki: </a:t>
            </a:r>
            <a:br>
              <a:rPr lang="lv-LV" dirty="0"/>
            </a:br>
            <a:r>
              <a:rPr lang="lv-LV" dirty="0"/>
              <a:t>informācijas </a:t>
            </a:r>
            <a:r>
              <a:rPr lang="lv-LV" dirty="0" smtClean="0"/>
              <a:t>avotu piemēri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484851" y="1903616"/>
            <a:ext cx="10410738" cy="445524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17" y="2861565"/>
            <a:ext cx="1606142" cy="241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08" y="1903616"/>
            <a:ext cx="1781564" cy="241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87" y="2924435"/>
            <a:ext cx="1786065" cy="241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F17353D8-3192-422D-BCB0-2AF0D4178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A3AD3-7ACD-4EB2-885F-8545250AC39D}"/>
              </a:ext>
            </a:extLst>
          </p:cNvPr>
          <p:cNvSpPr txBox="1"/>
          <p:nvPr/>
        </p:nvSpPr>
        <p:spPr>
          <a:xfrm>
            <a:off x="1821202" y="4470864"/>
            <a:ext cx="185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Vispārīgā jeb universālā enciklopēdija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6A0ED-F040-4B0B-A197-51B2961F394A}"/>
              </a:ext>
            </a:extLst>
          </p:cNvPr>
          <p:cNvSpPr txBox="1"/>
          <p:nvPr/>
        </p:nvSpPr>
        <p:spPr>
          <a:xfrm>
            <a:off x="7209214" y="3721263"/>
            <a:ext cx="201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Nozaru enciklopēdijas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90167" y="6358856"/>
            <a:ext cx="1205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Autores attēli</a:t>
            </a:r>
            <a:endParaRPr lang="lv-LV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8233820-D118-4EA1-A186-26F5B57AB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87230"/>
            <a:ext cx="8915399" cy="1138934"/>
          </a:xfrm>
        </p:spPr>
        <p:txBody>
          <a:bodyPr>
            <a:normAutofit fontScale="90000"/>
          </a:bodyPr>
          <a:lstStyle/>
          <a:p>
            <a:r>
              <a:rPr kumimoji="0" lang="lv-LV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Valodas pētnieki: </a:t>
            </a:r>
            <a:br>
              <a:rPr kumimoji="0" lang="lv-LV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lv-LV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informācijas </a:t>
            </a:r>
            <a:r>
              <a:rPr kumimoji="0" lang="lv-LV" sz="4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avotu piemēri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B458F55-9B84-4072-A926-845C647B7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20" y="2265028"/>
            <a:ext cx="9664888" cy="4186105"/>
          </a:xfrm>
        </p:spPr>
        <p:txBody>
          <a:bodyPr/>
          <a:lstStyle/>
          <a:p>
            <a:r>
              <a:rPr lang="lv-LV" dirty="0"/>
              <a:t>                     </a:t>
            </a:r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Skaidrojošās vārdnīcas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8F239F7-0353-4F71-8256-75429B424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0866" r="20298" b="12713"/>
          <a:stretch/>
        </p:blipFill>
        <p:spPr>
          <a:xfrm>
            <a:off x="11027099" y="194238"/>
            <a:ext cx="474207" cy="8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ttēls 5" descr="Attēls, kurā ir teksts&#10;&#10;Apraksts ģenerēts automātiski">
            <a:extLst>
              <a:ext uri="{FF2B5EF4-FFF2-40B4-BE49-F238E27FC236}">
                <a16:creationId xmlns:a16="http://schemas.microsoft.com/office/drawing/2014/main" id="{36785F80-4EFF-4357-8725-A531E2B4A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22" y="1920942"/>
            <a:ext cx="1598803" cy="22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ttēls 7" descr="Attēls, kurā ir teksts, ārtelpa, zīme, sarkans&#10;&#10;Apraksts ģenerēts automātiski">
            <a:extLst>
              <a:ext uri="{FF2B5EF4-FFF2-40B4-BE49-F238E27FC236}">
                <a16:creationId xmlns:a16="http://schemas.microsoft.com/office/drawing/2014/main" id="{B3AE65AB-D802-4CC8-897D-35A2B196F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50" y="1920941"/>
            <a:ext cx="1538744" cy="2247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ttēls 11" descr="Attēls, kurā ir teksts&#10;&#10;Apraksts ģenerēts automātiski">
            <a:extLst>
              <a:ext uri="{FF2B5EF4-FFF2-40B4-BE49-F238E27FC236}">
                <a16:creationId xmlns:a16="http://schemas.microsoft.com/office/drawing/2014/main" id="{ED1B02DF-1C64-45A2-BCEE-D26E0EB2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61" y="1920941"/>
            <a:ext cx="1474738" cy="224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ttēls 13" descr="Attēls, kurā ir teksts, zīme&#10;&#10;Apraksts ģenerēts automātiski">
            <a:extLst>
              <a:ext uri="{FF2B5EF4-FFF2-40B4-BE49-F238E27FC236}">
                <a16:creationId xmlns:a16="http://schemas.microsoft.com/office/drawing/2014/main" id="{63E2613D-0E3A-469A-A472-37FA69D1B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58" y="4243030"/>
            <a:ext cx="1701374" cy="250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Attēls 17" descr="Attēls, kurā ir karte&#10;&#10;Apraksts ģenerēts automātiski">
            <a:extLst>
              <a:ext uri="{FF2B5EF4-FFF2-40B4-BE49-F238E27FC236}">
                <a16:creationId xmlns:a16="http://schemas.microsoft.com/office/drawing/2014/main" id="{FAB7C645-EFB4-4381-802A-756204FE5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56" y="4203209"/>
            <a:ext cx="1705583" cy="256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3CD19C-EBAA-4D8C-9CFF-5996D1975F3A}"/>
              </a:ext>
            </a:extLst>
          </p:cNvPr>
          <p:cNvSpPr txBox="1"/>
          <p:nvPr/>
        </p:nvSpPr>
        <p:spPr>
          <a:xfrm>
            <a:off x="6257447" y="5259897"/>
            <a:ext cx="305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Tulkojošās vārdnīcas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9938" y="5985164"/>
            <a:ext cx="947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Autores attēli</a:t>
            </a:r>
            <a:endParaRPr lang="lv-LV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ilgas">
  <a:themeElements>
    <a:clrScheme name="Smilga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ilga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579</TotalTime>
  <Words>570</Words>
  <Application>Microsoft Office PowerPoint</Application>
  <PresentationFormat>Platekrāna</PresentationFormat>
  <Paragraphs>141</Paragraphs>
  <Slides>13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Smilgas</vt:lpstr>
      <vt:lpstr>Medijpratība: </vt:lpstr>
      <vt:lpstr>Mērķi:</vt:lpstr>
      <vt:lpstr>Aktualitāte</vt:lpstr>
      <vt:lpstr>Norise</vt:lpstr>
      <vt:lpstr>Jēdzieni</vt:lpstr>
      <vt:lpstr>Jēdzieni</vt:lpstr>
      <vt:lpstr>Grupas</vt:lpstr>
      <vt:lpstr>Dabas pētnieki:  informācijas avotu piemēri</vt:lpstr>
      <vt:lpstr>Valodas pētnieki:  informācijas avotu piemēri</vt:lpstr>
      <vt:lpstr>Starppriekšmetu saikne</vt:lpstr>
      <vt:lpstr>Radošā rakstīšana: piecrinde</vt:lpstr>
      <vt:lpstr>Vērtēšanas kritēriji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Medijprātība:</dc:title>
  <dc:creator>Biblio</dc:creator>
  <cp:lastModifiedBy>Biblio</cp:lastModifiedBy>
  <cp:revision>29</cp:revision>
  <dcterms:created xsi:type="dcterms:W3CDTF">2022-10-24T09:23:50Z</dcterms:created>
  <dcterms:modified xsi:type="dcterms:W3CDTF">2022-11-14T13:37:21Z</dcterms:modified>
</cp:coreProperties>
</file>