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84" r:id="rId2"/>
    <p:sldId id="290" r:id="rId3"/>
    <p:sldId id="313" r:id="rId4"/>
    <p:sldId id="312" r:id="rId5"/>
    <p:sldId id="285" r:id="rId6"/>
    <p:sldId id="294" r:id="rId7"/>
    <p:sldId id="256" r:id="rId8"/>
    <p:sldId id="257" r:id="rId9"/>
    <p:sldId id="304" r:id="rId10"/>
    <p:sldId id="282" r:id="rId11"/>
    <p:sldId id="258" r:id="rId12"/>
    <p:sldId id="288" r:id="rId13"/>
    <p:sldId id="259" r:id="rId14"/>
    <p:sldId id="260" r:id="rId15"/>
    <p:sldId id="274" r:id="rId16"/>
    <p:sldId id="315" r:id="rId17"/>
    <p:sldId id="314" r:id="rId18"/>
    <p:sldId id="261" r:id="rId19"/>
    <p:sldId id="297" r:id="rId20"/>
    <p:sldId id="262" r:id="rId21"/>
    <p:sldId id="273" r:id="rId22"/>
    <p:sldId id="299" r:id="rId23"/>
    <p:sldId id="263" r:id="rId24"/>
    <p:sldId id="278" r:id="rId25"/>
    <p:sldId id="281" r:id="rId26"/>
    <p:sldId id="275" r:id="rId27"/>
    <p:sldId id="264" r:id="rId28"/>
    <p:sldId id="286" r:id="rId29"/>
    <p:sldId id="276" r:id="rId30"/>
    <p:sldId id="265" r:id="rId31"/>
    <p:sldId id="298" r:id="rId32"/>
    <p:sldId id="266" r:id="rId33"/>
    <p:sldId id="277" r:id="rId34"/>
    <p:sldId id="287" r:id="rId35"/>
    <p:sldId id="267" r:id="rId36"/>
    <p:sldId id="270" r:id="rId37"/>
    <p:sldId id="272" r:id="rId38"/>
    <p:sldId id="271" r:id="rId39"/>
    <p:sldId id="268" r:id="rId40"/>
    <p:sldId id="303" r:id="rId41"/>
    <p:sldId id="296" r:id="rId42"/>
    <p:sldId id="307" r:id="rId43"/>
    <p:sldId id="306" r:id="rId44"/>
    <p:sldId id="305" r:id="rId45"/>
    <p:sldId id="292" r:id="rId46"/>
    <p:sldId id="289" r:id="rId47"/>
    <p:sldId id="317" r:id="rId48"/>
    <p:sldId id="308" r:id="rId49"/>
    <p:sldId id="309" r:id="rId50"/>
    <p:sldId id="316" r:id="rId51"/>
    <p:sldId id="310" r:id="rId52"/>
    <p:sldId id="31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6" autoAdjust="0"/>
    <p:restoredTop sz="94598" autoAdjust="0"/>
  </p:normalViewPr>
  <p:slideViewPr>
    <p:cSldViewPr snapToGrid="0">
      <p:cViewPr varScale="1">
        <p:scale>
          <a:sx n="64" d="100"/>
          <a:sy n="64" d="100"/>
        </p:scale>
        <p:origin x="768" y="48"/>
      </p:cViewPr>
      <p:guideLst/>
    </p:cSldViewPr>
  </p:slideViewPr>
  <p:notesTextViewPr>
    <p:cViewPr>
      <p:scale>
        <a:sx n="1" d="1"/>
        <a:sy n="1" d="1"/>
      </p:scale>
      <p:origin x="0" y="0"/>
    </p:cViewPr>
  </p:notesTextViewPr>
  <p:sorterViewPr>
    <p:cViewPr>
      <p:scale>
        <a:sx n="100" d="100"/>
        <a:sy n="100" d="100"/>
      </p:scale>
      <p:origin x="0" y="-60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46146C-83C7-48F1-B399-04FC6AFE1836}" type="doc">
      <dgm:prSet loTypeId="urn:microsoft.com/office/officeart/2005/8/layout/hierarchy1" loCatId="hierarchy" qsTypeId="urn:microsoft.com/office/officeart/2005/8/quickstyle/simple4" qsCatId="simple" csTypeId="urn:microsoft.com/office/officeart/2005/8/colors/accent0_3" csCatId="mainScheme"/>
      <dgm:spPr/>
      <dgm:t>
        <a:bodyPr/>
        <a:lstStyle/>
        <a:p>
          <a:endParaRPr lang="en-US"/>
        </a:p>
      </dgm:t>
    </dgm:pt>
    <dgm:pt modelId="{C672B38E-3F2D-431A-B83D-2F8F138146B6}">
      <dgm:prSet/>
      <dgm:spPr/>
      <dgm:t>
        <a:bodyPr/>
        <a:lstStyle/>
        <a:p>
          <a:r>
            <a:rPr lang="en-US"/>
            <a:t>Starpdisciplinaritāte - latviešu valoda, vēsture, kultūras pamati, teātra māksla, vizuālā māksla, mūzika, datorika</a:t>
          </a:r>
        </a:p>
      </dgm:t>
    </dgm:pt>
    <dgm:pt modelId="{41F9480D-47C9-4CAE-84FB-8384555981F4}" type="parTrans" cxnId="{592D1F50-B0CF-4BCE-B38C-058C85F5133C}">
      <dgm:prSet/>
      <dgm:spPr/>
      <dgm:t>
        <a:bodyPr/>
        <a:lstStyle/>
        <a:p>
          <a:endParaRPr lang="en-US"/>
        </a:p>
      </dgm:t>
    </dgm:pt>
    <dgm:pt modelId="{2738304A-0FF1-4797-94F6-FEEA32274D98}" type="sibTrans" cxnId="{592D1F50-B0CF-4BCE-B38C-058C85F5133C}">
      <dgm:prSet/>
      <dgm:spPr/>
      <dgm:t>
        <a:bodyPr/>
        <a:lstStyle/>
        <a:p>
          <a:endParaRPr lang="en-US"/>
        </a:p>
      </dgm:t>
    </dgm:pt>
    <dgm:pt modelId="{9CB16C43-5BA5-4CF2-A4FC-7921F9B10D59}">
      <dgm:prSet/>
      <dgm:spPr/>
      <dgm:t>
        <a:bodyPr/>
        <a:lstStyle/>
        <a:p>
          <a:r>
            <a:rPr lang="en-US"/>
            <a:t>Prasmes – mācīšanās iedziļinoties, medijpratība, prezentācijas prasmes, vērtēšana - pašvērtējums, savstarpējā vērtēšana</a:t>
          </a:r>
        </a:p>
      </dgm:t>
    </dgm:pt>
    <dgm:pt modelId="{C440135E-B48D-4860-9714-D51A0C920850}" type="parTrans" cxnId="{28BBAF45-1740-4455-B811-81B5B9DFAEC3}">
      <dgm:prSet/>
      <dgm:spPr/>
      <dgm:t>
        <a:bodyPr/>
        <a:lstStyle/>
        <a:p>
          <a:endParaRPr lang="en-US"/>
        </a:p>
      </dgm:t>
    </dgm:pt>
    <dgm:pt modelId="{623B9294-4264-409E-8445-34DA47855A03}" type="sibTrans" cxnId="{28BBAF45-1740-4455-B811-81B5B9DFAEC3}">
      <dgm:prSet/>
      <dgm:spPr/>
      <dgm:t>
        <a:bodyPr/>
        <a:lstStyle/>
        <a:p>
          <a:endParaRPr lang="en-US"/>
        </a:p>
      </dgm:t>
    </dgm:pt>
    <dgm:pt modelId="{B685320B-D3CD-4067-BD57-5C4344DB02D5}" type="pres">
      <dgm:prSet presAssocID="{0446146C-83C7-48F1-B399-04FC6AFE1836}" presName="hierChild1" presStyleCnt="0">
        <dgm:presLayoutVars>
          <dgm:chPref val="1"/>
          <dgm:dir/>
          <dgm:animOne val="branch"/>
          <dgm:animLvl val="lvl"/>
          <dgm:resizeHandles/>
        </dgm:presLayoutVars>
      </dgm:prSet>
      <dgm:spPr/>
    </dgm:pt>
    <dgm:pt modelId="{73FB3C52-6456-4872-B6E1-2368107090A3}" type="pres">
      <dgm:prSet presAssocID="{C672B38E-3F2D-431A-B83D-2F8F138146B6}" presName="hierRoot1" presStyleCnt="0"/>
      <dgm:spPr/>
    </dgm:pt>
    <dgm:pt modelId="{4D776FC1-02FC-4C43-94FC-CF48504161F5}" type="pres">
      <dgm:prSet presAssocID="{C672B38E-3F2D-431A-B83D-2F8F138146B6}" presName="composite" presStyleCnt="0"/>
      <dgm:spPr/>
    </dgm:pt>
    <dgm:pt modelId="{15C378A3-9EB9-4A3A-AF6B-6BCB2E70F05B}" type="pres">
      <dgm:prSet presAssocID="{C672B38E-3F2D-431A-B83D-2F8F138146B6}" presName="background" presStyleLbl="node0" presStyleIdx="0" presStyleCnt="2"/>
      <dgm:spPr/>
    </dgm:pt>
    <dgm:pt modelId="{84080675-3529-4313-A5BE-EDB3856F0925}" type="pres">
      <dgm:prSet presAssocID="{C672B38E-3F2D-431A-B83D-2F8F138146B6}" presName="text" presStyleLbl="fgAcc0" presStyleIdx="0" presStyleCnt="2">
        <dgm:presLayoutVars>
          <dgm:chPref val="3"/>
        </dgm:presLayoutVars>
      </dgm:prSet>
      <dgm:spPr/>
    </dgm:pt>
    <dgm:pt modelId="{C162A24C-C4E9-461C-9082-B470649B9704}" type="pres">
      <dgm:prSet presAssocID="{C672B38E-3F2D-431A-B83D-2F8F138146B6}" presName="hierChild2" presStyleCnt="0"/>
      <dgm:spPr/>
    </dgm:pt>
    <dgm:pt modelId="{6F84DA3A-DD7E-4C08-A2BB-99A95EF1E190}" type="pres">
      <dgm:prSet presAssocID="{9CB16C43-5BA5-4CF2-A4FC-7921F9B10D59}" presName="hierRoot1" presStyleCnt="0"/>
      <dgm:spPr/>
    </dgm:pt>
    <dgm:pt modelId="{10AE918E-364D-4001-834C-824943341456}" type="pres">
      <dgm:prSet presAssocID="{9CB16C43-5BA5-4CF2-A4FC-7921F9B10D59}" presName="composite" presStyleCnt="0"/>
      <dgm:spPr/>
    </dgm:pt>
    <dgm:pt modelId="{618044DA-0DA8-471A-8AFC-109525EAB165}" type="pres">
      <dgm:prSet presAssocID="{9CB16C43-5BA5-4CF2-A4FC-7921F9B10D59}" presName="background" presStyleLbl="node0" presStyleIdx="1" presStyleCnt="2"/>
      <dgm:spPr/>
    </dgm:pt>
    <dgm:pt modelId="{265ECC29-A7EB-4805-BCB2-ABB4A6232930}" type="pres">
      <dgm:prSet presAssocID="{9CB16C43-5BA5-4CF2-A4FC-7921F9B10D59}" presName="text" presStyleLbl="fgAcc0" presStyleIdx="1" presStyleCnt="2">
        <dgm:presLayoutVars>
          <dgm:chPref val="3"/>
        </dgm:presLayoutVars>
      </dgm:prSet>
      <dgm:spPr/>
    </dgm:pt>
    <dgm:pt modelId="{44D4B5FB-3E8D-4ACE-81BC-D342668B8CDA}" type="pres">
      <dgm:prSet presAssocID="{9CB16C43-5BA5-4CF2-A4FC-7921F9B10D59}" presName="hierChild2" presStyleCnt="0"/>
      <dgm:spPr/>
    </dgm:pt>
  </dgm:ptLst>
  <dgm:cxnLst>
    <dgm:cxn modelId="{28BBAF45-1740-4455-B811-81B5B9DFAEC3}" srcId="{0446146C-83C7-48F1-B399-04FC6AFE1836}" destId="{9CB16C43-5BA5-4CF2-A4FC-7921F9B10D59}" srcOrd="1" destOrd="0" parTransId="{C440135E-B48D-4860-9714-D51A0C920850}" sibTransId="{623B9294-4264-409E-8445-34DA47855A03}"/>
    <dgm:cxn modelId="{C712DD45-7AA3-4244-BAEE-9F6A4A4001CB}" type="presOf" srcId="{C672B38E-3F2D-431A-B83D-2F8F138146B6}" destId="{84080675-3529-4313-A5BE-EDB3856F0925}" srcOrd="0" destOrd="0" presId="urn:microsoft.com/office/officeart/2005/8/layout/hierarchy1"/>
    <dgm:cxn modelId="{592D1F50-B0CF-4BCE-B38C-058C85F5133C}" srcId="{0446146C-83C7-48F1-B399-04FC6AFE1836}" destId="{C672B38E-3F2D-431A-B83D-2F8F138146B6}" srcOrd="0" destOrd="0" parTransId="{41F9480D-47C9-4CAE-84FB-8384555981F4}" sibTransId="{2738304A-0FF1-4797-94F6-FEEA32274D98}"/>
    <dgm:cxn modelId="{65B09677-CCFD-47D1-A782-3B077CE79D43}" type="presOf" srcId="{0446146C-83C7-48F1-B399-04FC6AFE1836}" destId="{B685320B-D3CD-4067-BD57-5C4344DB02D5}" srcOrd="0" destOrd="0" presId="urn:microsoft.com/office/officeart/2005/8/layout/hierarchy1"/>
    <dgm:cxn modelId="{5611E6E9-9706-4937-B386-E6A00B9715C0}" type="presOf" srcId="{9CB16C43-5BA5-4CF2-A4FC-7921F9B10D59}" destId="{265ECC29-A7EB-4805-BCB2-ABB4A6232930}" srcOrd="0" destOrd="0" presId="urn:microsoft.com/office/officeart/2005/8/layout/hierarchy1"/>
    <dgm:cxn modelId="{9EBB46B4-B8DA-45D8-8A3F-62AF9ACCF20C}" type="presParOf" srcId="{B685320B-D3CD-4067-BD57-5C4344DB02D5}" destId="{73FB3C52-6456-4872-B6E1-2368107090A3}" srcOrd="0" destOrd="0" presId="urn:microsoft.com/office/officeart/2005/8/layout/hierarchy1"/>
    <dgm:cxn modelId="{1C10FEBC-A7BA-4AA1-BDB7-36FB78FDBE45}" type="presParOf" srcId="{73FB3C52-6456-4872-B6E1-2368107090A3}" destId="{4D776FC1-02FC-4C43-94FC-CF48504161F5}" srcOrd="0" destOrd="0" presId="urn:microsoft.com/office/officeart/2005/8/layout/hierarchy1"/>
    <dgm:cxn modelId="{30B4E1F0-4568-4529-8775-5779546C0516}" type="presParOf" srcId="{4D776FC1-02FC-4C43-94FC-CF48504161F5}" destId="{15C378A3-9EB9-4A3A-AF6B-6BCB2E70F05B}" srcOrd="0" destOrd="0" presId="urn:microsoft.com/office/officeart/2005/8/layout/hierarchy1"/>
    <dgm:cxn modelId="{85C7A2F8-0137-45AE-8C29-5AE57AA47D27}" type="presParOf" srcId="{4D776FC1-02FC-4C43-94FC-CF48504161F5}" destId="{84080675-3529-4313-A5BE-EDB3856F0925}" srcOrd="1" destOrd="0" presId="urn:microsoft.com/office/officeart/2005/8/layout/hierarchy1"/>
    <dgm:cxn modelId="{7C8FE36D-DCDD-4558-A674-B8E2012B3CC6}" type="presParOf" srcId="{73FB3C52-6456-4872-B6E1-2368107090A3}" destId="{C162A24C-C4E9-461C-9082-B470649B9704}" srcOrd="1" destOrd="0" presId="urn:microsoft.com/office/officeart/2005/8/layout/hierarchy1"/>
    <dgm:cxn modelId="{DAB541EA-1459-44DC-9ABE-FC05B193F0D1}" type="presParOf" srcId="{B685320B-D3CD-4067-BD57-5C4344DB02D5}" destId="{6F84DA3A-DD7E-4C08-A2BB-99A95EF1E190}" srcOrd="1" destOrd="0" presId="urn:microsoft.com/office/officeart/2005/8/layout/hierarchy1"/>
    <dgm:cxn modelId="{1764ED4D-4354-43AE-B089-E79769426BA7}" type="presParOf" srcId="{6F84DA3A-DD7E-4C08-A2BB-99A95EF1E190}" destId="{10AE918E-364D-4001-834C-824943341456}" srcOrd="0" destOrd="0" presId="urn:microsoft.com/office/officeart/2005/8/layout/hierarchy1"/>
    <dgm:cxn modelId="{E64C4F7D-3903-4833-A520-85075FE70DB1}" type="presParOf" srcId="{10AE918E-364D-4001-834C-824943341456}" destId="{618044DA-0DA8-471A-8AFC-109525EAB165}" srcOrd="0" destOrd="0" presId="urn:microsoft.com/office/officeart/2005/8/layout/hierarchy1"/>
    <dgm:cxn modelId="{8540058A-C3B2-48BC-847F-57DAAF9F0F09}" type="presParOf" srcId="{10AE918E-364D-4001-834C-824943341456}" destId="{265ECC29-A7EB-4805-BCB2-ABB4A6232930}" srcOrd="1" destOrd="0" presId="urn:microsoft.com/office/officeart/2005/8/layout/hierarchy1"/>
    <dgm:cxn modelId="{36E9AF58-74BC-41CF-B78D-C551562619C6}" type="presParOf" srcId="{6F84DA3A-DD7E-4C08-A2BB-99A95EF1E190}" destId="{44D4B5FB-3E8D-4ACE-81BC-D342668B8C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49E00D-A9E7-402D-92F8-EB7DE9ED3C16}" type="doc">
      <dgm:prSet loTypeId="urn:microsoft.com/office/officeart/2005/8/layout/process5" loCatId="process" qsTypeId="urn:microsoft.com/office/officeart/2005/8/quickstyle/simple4" qsCatId="simple" csTypeId="urn:microsoft.com/office/officeart/2005/8/colors/colorful1" csCatId="colorful"/>
      <dgm:spPr/>
      <dgm:t>
        <a:bodyPr/>
        <a:lstStyle/>
        <a:p>
          <a:endParaRPr lang="en-US"/>
        </a:p>
      </dgm:t>
    </dgm:pt>
    <dgm:pt modelId="{35A68637-35C3-4DFC-9C13-2808D90F7308}">
      <dgm:prSet custT="1"/>
      <dgm:spPr/>
      <dgm:t>
        <a:bodyPr/>
        <a:lstStyle/>
        <a:p>
          <a:r>
            <a:rPr lang="en-US" sz="1600" dirty="0" err="1"/>
            <a:t>Dzejoļu</a:t>
          </a:r>
          <a:r>
            <a:rPr lang="en-US" sz="1600" dirty="0"/>
            <a:t> </a:t>
          </a:r>
          <a:r>
            <a:rPr lang="en-US" sz="1600" dirty="0" err="1"/>
            <a:t>piemēru</a:t>
          </a:r>
          <a:r>
            <a:rPr lang="en-US" sz="1600" dirty="0"/>
            <a:t> </a:t>
          </a:r>
          <a:r>
            <a:rPr lang="en-US" sz="1600" dirty="0" err="1"/>
            <a:t>izvēlei</a:t>
          </a:r>
          <a:r>
            <a:rPr lang="en-US" sz="1600" dirty="0"/>
            <a:t> </a:t>
          </a:r>
          <a:r>
            <a:rPr lang="en-US" sz="1600" dirty="0" err="1"/>
            <a:t>ievadstundā</a:t>
          </a:r>
          <a:r>
            <a:rPr lang="en-US" sz="1600" dirty="0"/>
            <a:t> (ko </a:t>
          </a:r>
          <a:r>
            <a:rPr lang="en-US" sz="1600" dirty="0" err="1"/>
            <a:t>gribu</a:t>
          </a:r>
          <a:r>
            <a:rPr lang="en-US" sz="1600" dirty="0"/>
            <a:t> </a:t>
          </a:r>
          <a:r>
            <a:rPr lang="en-US" sz="1600" dirty="0" err="1"/>
            <a:t>atkārtot</a:t>
          </a:r>
          <a:r>
            <a:rPr lang="en-US" sz="1600" dirty="0"/>
            <a:t>, </a:t>
          </a:r>
          <a:r>
            <a:rPr lang="en-US" sz="1600" dirty="0" err="1"/>
            <a:t>nostiprināt</a:t>
          </a:r>
          <a:r>
            <a:rPr lang="en-US" sz="1600" dirty="0"/>
            <a:t>, </a:t>
          </a:r>
          <a:r>
            <a:rPr lang="en-US" sz="1600" dirty="0" err="1"/>
            <a:t>padziļināt</a:t>
          </a:r>
          <a:r>
            <a:rPr lang="en-US" sz="1600" dirty="0"/>
            <a:t>, </a:t>
          </a:r>
          <a:r>
            <a:rPr lang="en-US" sz="1600" dirty="0" err="1"/>
            <a:t>uz</a:t>
          </a:r>
          <a:r>
            <a:rPr lang="en-US" sz="1600" dirty="0"/>
            <a:t> ko </a:t>
          </a:r>
          <a:r>
            <a:rPr lang="en-US" sz="1600" dirty="0" err="1"/>
            <a:t>vērst</a:t>
          </a:r>
          <a:r>
            <a:rPr lang="en-US" sz="1600" dirty="0"/>
            <a:t> </a:t>
          </a:r>
          <a:r>
            <a:rPr lang="en-US" sz="1600" dirty="0" err="1"/>
            <a:t>skolēnu</a:t>
          </a:r>
          <a:r>
            <a:rPr lang="en-US" sz="1600" dirty="0"/>
            <a:t> </a:t>
          </a:r>
          <a:r>
            <a:rPr lang="en-US" sz="1600" dirty="0" err="1"/>
            <a:t>uzmanību</a:t>
          </a:r>
          <a:r>
            <a:rPr lang="en-US" sz="1600" dirty="0"/>
            <a:t>)</a:t>
          </a:r>
        </a:p>
      </dgm:t>
    </dgm:pt>
    <dgm:pt modelId="{AA2F4894-452A-4640-87F3-088212ADA0AE}" type="parTrans" cxnId="{A345BF63-C617-4416-8DE6-16D015FCE897}">
      <dgm:prSet/>
      <dgm:spPr/>
      <dgm:t>
        <a:bodyPr/>
        <a:lstStyle/>
        <a:p>
          <a:endParaRPr lang="en-US"/>
        </a:p>
      </dgm:t>
    </dgm:pt>
    <dgm:pt modelId="{57B96821-A932-4A3A-A4BA-31CB881C419E}" type="sibTrans" cxnId="{A345BF63-C617-4416-8DE6-16D015FCE897}">
      <dgm:prSet/>
      <dgm:spPr/>
      <dgm:t>
        <a:bodyPr/>
        <a:lstStyle/>
        <a:p>
          <a:endParaRPr lang="en-US"/>
        </a:p>
      </dgm:t>
    </dgm:pt>
    <dgm:pt modelId="{7C8BA8C4-4D6A-4174-BD55-159B353E20DD}">
      <dgm:prSet/>
      <dgm:spPr/>
      <dgm:t>
        <a:bodyPr/>
        <a:lstStyle/>
        <a:p>
          <a:r>
            <a:rPr lang="en-US"/>
            <a:t>Dažādot veicamos uzdevumus</a:t>
          </a:r>
        </a:p>
      </dgm:t>
    </dgm:pt>
    <dgm:pt modelId="{E7CCD547-0A62-4231-9154-6F7038E4128B}" type="parTrans" cxnId="{BBC9A3AA-0B93-4EE7-83A8-6D7BB747A28F}">
      <dgm:prSet/>
      <dgm:spPr/>
      <dgm:t>
        <a:bodyPr/>
        <a:lstStyle/>
        <a:p>
          <a:endParaRPr lang="en-US"/>
        </a:p>
      </dgm:t>
    </dgm:pt>
    <dgm:pt modelId="{D8E72B25-DB93-4CB6-AF68-3D6189D94B5F}" type="sibTrans" cxnId="{BBC9A3AA-0B93-4EE7-83A8-6D7BB747A28F}">
      <dgm:prSet/>
      <dgm:spPr/>
      <dgm:t>
        <a:bodyPr/>
        <a:lstStyle/>
        <a:p>
          <a:endParaRPr lang="en-US"/>
        </a:p>
      </dgm:t>
    </dgm:pt>
    <dgm:pt modelId="{15CCB24F-750D-4708-9B41-1AFADB4D9A52}">
      <dgm:prSet/>
      <dgm:spPr/>
      <dgm:t>
        <a:bodyPr/>
        <a:lstStyle/>
        <a:p>
          <a:r>
            <a:rPr lang="en-US"/>
            <a:t>Dot optimālu laiku mutisko/ datorprezentāciju/stenda prezentāciju sagatavošanai</a:t>
          </a:r>
        </a:p>
      </dgm:t>
    </dgm:pt>
    <dgm:pt modelId="{A358B8A4-F95E-4701-8260-6ECF756B6C29}" type="parTrans" cxnId="{5455BBD3-DC69-4D43-94A4-13ABE83E676A}">
      <dgm:prSet/>
      <dgm:spPr/>
      <dgm:t>
        <a:bodyPr/>
        <a:lstStyle/>
        <a:p>
          <a:endParaRPr lang="en-US"/>
        </a:p>
      </dgm:t>
    </dgm:pt>
    <dgm:pt modelId="{1F51838F-A6B8-404C-ADE3-B903A73704B2}" type="sibTrans" cxnId="{5455BBD3-DC69-4D43-94A4-13ABE83E676A}">
      <dgm:prSet/>
      <dgm:spPr/>
      <dgm:t>
        <a:bodyPr/>
        <a:lstStyle/>
        <a:p>
          <a:endParaRPr lang="en-US"/>
        </a:p>
      </dgm:t>
    </dgm:pt>
    <dgm:pt modelId="{841AD16E-2E2A-4DB7-8115-30E0046461FB}">
      <dgm:prSet/>
      <dgm:spPr/>
      <dgm:t>
        <a:bodyPr/>
        <a:lstStyle/>
        <a:p>
          <a:r>
            <a:rPr lang="en-US"/>
            <a:t>Skaidri, skolēniem saprotami vērtēšanas kritēriji</a:t>
          </a:r>
        </a:p>
      </dgm:t>
    </dgm:pt>
    <dgm:pt modelId="{B603A7BD-A853-424A-8043-7E618978141F}" type="parTrans" cxnId="{E94F1BE4-DAFD-43AF-92D6-F5A6FDFF7278}">
      <dgm:prSet/>
      <dgm:spPr/>
      <dgm:t>
        <a:bodyPr/>
        <a:lstStyle/>
        <a:p>
          <a:endParaRPr lang="en-US"/>
        </a:p>
      </dgm:t>
    </dgm:pt>
    <dgm:pt modelId="{568233F5-A073-4755-BDD5-E904ECB26356}" type="sibTrans" cxnId="{E94F1BE4-DAFD-43AF-92D6-F5A6FDFF7278}">
      <dgm:prSet/>
      <dgm:spPr/>
      <dgm:t>
        <a:bodyPr/>
        <a:lstStyle/>
        <a:p>
          <a:endParaRPr lang="en-US"/>
        </a:p>
      </dgm:t>
    </dgm:pt>
    <dgm:pt modelId="{0591A294-5C00-4E1B-86BF-47470456C5B4}" type="pres">
      <dgm:prSet presAssocID="{6E49E00D-A9E7-402D-92F8-EB7DE9ED3C16}" presName="diagram" presStyleCnt="0">
        <dgm:presLayoutVars>
          <dgm:dir/>
          <dgm:resizeHandles val="exact"/>
        </dgm:presLayoutVars>
      </dgm:prSet>
      <dgm:spPr/>
    </dgm:pt>
    <dgm:pt modelId="{36AAECC2-54B5-4B57-A3B7-568B6BCE9C2C}" type="pres">
      <dgm:prSet presAssocID="{35A68637-35C3-4DFC-9C13-2808D90F7308}" presName="node" presStyleLbl="node1" presStyleIdx="0" presStyleCnt="4">
        <dgm:presLayoutVars>
          <dgm:bulletEnabled val="1"/>
        </dgm:presLayoutVars>
      </dgm:prSet>
      <dgm:spPr/>
    </dgm:pt>
    <dgm:pt modelId="{C3CDAF18-1F3F-4FA1-8F16-5A417B47B8E2}" type="pres">
      <dgm:prSet presAssocID="{57B96821-A932-4A3A-A4BA-31CB881C419E}" presName="sibTrans" presStyleLbl="sibTrans2D1" presStyleIdx="0" presStyleCnt="3"/>
      <dgm:spPr/>
    </dgm:pt>
    <dgm:pt modelId="{E32EC5B0-43B9-44D4-A127-4FA9908CC4EF}" type="pres">
      <dgm:prSet presAssocID="{57B96821-A932-4A3A-A4BA-31CB881C419E}" presName="connectorText" presStyleLbl="sibTrans2D1" presStyleIdx="0" presStyleCnt="3"/>
      <dgm:spPr/>
    </dgm:pt>
    <dgm:pt modelId="{D187433F-E509-45F6-9E9C-7606619E3E53}" type="pres">
      <dgm:prSet presAssocID="{7C8BA8C4-4D6A-4174-BD55-159B353E20DD}" presName="node" presStyleLbl="node1" presStyleIdx="1" presStyleCnt="4">
        <dgm:presLayoutVars>
          <dgm:bulletEnabled val="1"/>
        </dgm:presLayoutVars>
      </dgm:prSet>
      <dgm:spPr/>
    </dgm:pt>
    <dgm:pt modelId="{E74FB00E-76F4-4906-8EBC-A6EB57496ED3}" type="pres">
      <dgm:prSet presAssocID="{D8E72B25-DB93-4CB6-AF68-3D6189D94B5F}" presName="sibTrans" presStyleLbl="sibTrans2D1" presStyleIdx="1" presStyleCnt="3"/>
      <dgm:spPr/>
    </dgm:pt>
    <dgm:pt modelId="{B6AA8315-8CA8-4397-98EF-6B621CCBD093}" type="pres">
      <dgm:prSet presAssocID="{D8E72B25-DB93-4CB6-AF68-3D6189D94B5F}" presName="connectorText" presStyleLbl="sibTrans2D1" presStyleIdx="1" presStyleCnt="3"/>
      <dgm:spPr/>
    </dgm:pt>
    <dgm:pt modelId="{2A0B7194-328F-46B7-89F7-ADFD1C34A8BD}" type="pres">
      <dgm:prSet presAssocID="{15CCB24F-750D-4708-9B41-1AFADB4D9A52}" presName="node" presStyleLbl="node1" presStyleIdx="2" presStyleCnt="4">
        <dgm:presLayoutVars>
          <dgm:bulletEnabled val="1"/>
        </dgm:presLayoutVars>
      </dgm:prSet>
      <dgm:spPr/>
    </dgm:pt>
    <dgm:pt modelId="{27D05632-2D7F-464C-B636-0A0344717E6A}" type="pres">
      <dgm:prSet presAssocID="{1F51838F-A6B8-404C-ADE3-B903A73704B2}" presName="sibTrans" presStyleLbl="sibTrans2D1" presStyleIdx="2" presStyleCnt="3"/>
      <dgm:spPr/>
    </dgm:pt>
    <dgm:pt modelId="{65FA2F33-70EA-4611-93EB-25FB627C580F}" type="pres">
      <dgm:prSet presAssocID="{1F51838F-A6B8-404C-ADE3-B903A73704B2}" presName="connectorText" presStyleLbl="sibTrans2D1" presStyleIdx="2" presStyleCnt="3"/>
      <dgm:spPr/>
    </dgm:pt>
    <dgm:pt modelId="{B5AD43B1-CFA0-4B04-9247-B56946B4DBE7}" type="pres">
      <dgm:prSet presAssocID="{841AD16E-2E2A-4DB7-8115-30E0046461FB}" presName="node" presStyleLbl="node1" presStyleIdx="3" presStyleCnt="4">
        <dgm:presLayoutVars>
          <dgm:bulletEnabled val="1"/>
        </dgm:presLayoutVars>
      </dgm:prSet>
      <dgm:spPr/>
    </dgm:pt>
  </dgm:ptLst>
  <dgm:cxnLst>
    <dgm:cxn modelId="{C444A319-C463-4D30-97EF-D8574F0C592E}" type="presOf" srcId="{57B96821-A932-4A3A-A4BA-31CB881C419E}" destId="{C3CDAF18-1F3F-4FA1-8F16-5A417B47B8E2}" srcOrd="0" destOrd="0" presId="urn:microsoft.com/office/officeart/2005/8/layout/process5"/>
    <dgm:cxn modelId="{3D96A71C-2742-4FF1-B531-5D135E11567F}" type="presOf" srcId="{D8E72B25-DB93-4CB6-AF68-3D6189D94B5F}" destId="{B6AA8315-8CA8-4397-98EF-6B621CCBD093}" srcOrd="1" destOrd="0" presId="urn:microsoft.com/office/officeart/2005/8/layout/process5"/>
    <dgm:cxn modelId="{62CFDD2A-722B-4391-817E-B6684D9C27DE}" type="presOf" srcId="{15CCB24F-750D-4708-9B41-1AFADB4D9A52}" destId="{2A0B7194-328F-46B7-89F7-ADFD1C34A8BD}" srcOrd="0" destOrd="0" presId="urn:microsoft.com/office/officeart/2005/8/layout/process5"/>
    <dgm:cxn modelId="{2D2A995C-0EA0-4610-9211-227EA6DAC2F1}" type="presOf" srcId="{57B96821-A932-4A3A-A4BA-31CB881C419E}" destId="{E32EC5B0-43B9-44D4-A127-4FA9908CC4EF}" srcOrd="1" destOrd="0" presId="urn:microsoft.com/office/officeart/2005/8/layout/process5"/>
    <dgm:cxn modelId="{A345BF63-C617-4416-8DE6-16D015FCE897}" srcId="{6E49E00D-A9E7-402D-92F8-EB7DE9ED3C16}" destId="{35A68637-35C3-4DFC-9C13-2808D90F7308}" srcOrd="0" destOrd="0" parTransId="{AA2F4894-452A-4640-87F3-088212ADA0AE}" sibTransId="{57B96821-A932-4A3A-A4BA-31CB881C419E}"/>
    <dgm:cxn modelId="{AC2F0A56-2902-4168-A119-FCB9F20D22D7}" type="presOf" srcId="{7C8BA8C4-4D6A-4174-BD55-159B353E20DD}" destId="{D187433F-E509-45F6-9E9C-7606619E3E53}" srcOrd="0" destOrd="0" presId="urn:microsoft.com/office/officeart/2005/8/layout/process5"/>
    <dgm:cxn modelId="{CD2BD988-B3E6-4719-9B43-2042EDC13D2D}" type="presOf" srcId="{1F51838F-A6B8-404C-ADE3-B903A73704B2}" destId="{27D05632-2D7F-464C-B636-0A0344717E6A}" srcOrd="0" destOrd="0" presId="urn:microsoft.com/office/officeart/2005/8/layout/process5"/>
    <dgm:cxn modelId="{53BAD29C-2960-4033-8D04-8749AB0B18AD}" type="presOf" srcId="{1F51838F-A6B8-404C-ADE3-B903A73704B2}" destId="{65FA2F33-70EA-4611-93EB-25FB627C580F}" srcOrd="1" destOrd="0" presId="urn:microsoft.com/office/officeart/2005/8/layout/process5"/>
    <dgm:cxn modelId="{F0EE7EA2-B6BF-4600-93E3-F66DE937EEEB}" type="presOf" srcId="{841AD16E-2E2A-4DB7-8115-30E0046461FB}" destId="{B5AD43B1-CFA0-4B04-9247-B56946B4DBE7}" srcOrd="0" destOrd="0" presId="urn:microsoft.com/office/officeart/2005/8/layout/process5"/>
    <dgm:cxn modelId="{BBC9A3AA-0B93-4EE7-83A8-6D7BB747A28F}" srcId="{6E49E00D-A9E7-402D-92F8-EB7DE9ED3C16}" destId="{7C8BA8C4-4D6A-4174-BD55-159B353E20DD}" srcOrd="1" destOrd="0" parTransId="{E7CCD547-0A62-4231-9154-6F7038E4128B}" sibTransId="{D8E72B25-DB93-4CB6-AF68-3D6189D94B5F}"/>
    <dgm:cxn modelId="{DAD028B4-14FE-435E-8F08-11965A112BBB}" type="presOf" srcId="{6E49E00D-A9E7-402D-92F8-EB7DE9ED3C16}" destId="{0591A294-5C00-4E1B-86BF-47470456C5B4}" srcOrd="0" destOrd="0" presId="urn:microsoft.com/office/officeart/2005/8/layout/process5"/>
    <dgm:cxn modelId="{0D6343B9-4A6C-400B-A99D-52ECD7F80523}" type="presOf" srcId="{35A68637-35C3-4DFC-9C13-2808D90F7308}" destId="{36AAECC2-54B5-4B57-A3B7-568B6BCE9C2C}" srcOrd="0" destOrd="0" presId="urn:microsoft.com/office/officeart/2005/8/layout/process5"/>
    <dgm:cxn modelId="{5455BBD3-DC69-4D43-94A4-13ABE83E676A}" srcId="{6E49E00D-A9E7-402D-92F8-EB7DE9ED3C16}" destId="{15CCB24F-750D-4708-9B41-1AFADB4D9A52}" srcOrd="2" destOrd="0" parTransId="{A358B8A4-F95E-4701-8260-6ECF756B6C29}" sibTransId="{1F51838F-A6B8-404C-ADE3-B903A73704B2}"/>
    <dgm:cxn modelId="{AB6C0BE1-DFE3-433A-A6D0-2EBE5E52C811}" type="presOf" srcId="{D8E72B25-DB93-4CB6-AF68-3D6189D94B5F}" destId="{E74FB00E-76F4-4906-8EBC-A6EB57496ED3}" srcOrd="0" destOrd="0" presId="urn:microsoft.com/office/officeart/2005/8/layout/process5"/>
    <dgm:cxn modelId="{E94F1BE4-DAFD-43AF-92D6-F5A6FDFF7278}" srcId="{6E49E00D-A9E7-402D-92F8-EB7DE9ED3C16}" destId="{841AD16E-2E2A-4DB7-8115-30E0046461FB}" srcOrd="3" destOrd="0" parTransId="{B603A7BD-A853-424A-8043-7E618978141F}" sibTransId="{568233F5-A073-4755-BDD5-E904ECB26356}"/>
    <dgm:cxn modelId="{E1F6768B-084A-45C6-8791-BF86686BC0F0}" type="presParOf" srcId="{0591A294-5C00-4E1B-86BF-47470456C5B4}" destId="{36AAECC2-54B5-4B57-A3B7-568B6BCE9C2C}" srcOrd="0" destOrd="0" presId="urn:microsoft.com/office/officeart/2005/8/layout/process5"/>
    <dgm:cxn modelId="{69246900-2050-4FB6-9043-80E1BD51F106}" type="presParOf" srcId="{0591A294-5C00-4E1B-86BF-47470456C5B4}" destId="{C3CDAF18-1F3F-4FA1-8F16-5A417B47B8E2}" srcOrd="1" destOrd="0" presId="urn:microsoft.com/office/officeart/2005/8/layout/process5"/>
    <dgm:cxn modelId="{2DE4644E-6E2C-49A4-B625-16004B6A0D2C}" type="presParOf" srcId="{C3CDAF18-1F3F-4FA1-8F16-5A417B47B8E2}" destId="{E32EC5B0-43B9-44D4-A127-4FA9908CC4EF}" srcOrd="0" destOrd="0" presId="urn:microsoft.com/office/officeart/2005/8/layout/process5"/>
    <dgm:cxn modelId="{16BDDF01-42FC-4158-8343-8BACAB7EA6CF}" type="presParOf" srcId="{0591A294-5C00-4E1B-86BF-47470456C5B4}" destId="{D187433F-E509-45F6-9E9C-7606619E3E53}" srcOrd="2" destOrd="0" presId="urn:microsoft.com/office/officeart/2005/8/layout/process5"/>
    <dgm:cxn modelId="{B19D9671-3884-49B1-AFA4-43D03C0DCB65}" type="presParOf" srcId="{0591A294-5C00-4E1B-86BF-47470456C5B4}" destId="{E74FB00E-76F4-4906-8EBC-A6EB57496ED3}" srcOrd="3" destOrd="0" presId="urn:microsoft.com/office/officeart/2005/8/layout/process5"/>
    <dgm:cxn modelId="{13059FA3-F9F3-46C3-B163-1C75F27236D4}" type="presParOf" srcId="{E74FB00E-76F4-4906-8EBC-A6EB57496ED3}" destId="{B6AA8315-8CA8-4397-98EF-6B621CCBD093}" srcOrd="0" destOrd="0" presId="urn:microsoft.com/office/officeart/2005/8/layout/process5"/>
    <dgm:cxn modelId="{BC2632B6-781B-4654-B8C7-2E9B79AD045A}" type="presParOf" srcId="{0591A294-5C00-4E1B-86BF-47470456C5B4}" destId="{2A0B7194-328F-46B7-89F7-ADFD1C34A8BD}" srcOrd="4" destOrd="0" presId="urn:microsoft.com/office/officeart/2005/8/layout/process5"/>
    <dgm:cxn modelId="{02258983-D0F2-400D-ABE4-7E7521C7E122}" type="presParOf" srcId="{0591A294-5C00-4E1B-86BF-47470456C5B4}" destId="{27D05632-2D7F-464C-B636-0A0344717E6A}" srcOrd="5" destOrd="0" presId="urn:microsoft.com/office/officeart/2005/8/layout/process5"/>
    <dgm:cxn modelId="{67DA2031-AE05-4BD1-8354-2381347123D9}" type="presParOf" srcId="{27D05632-2D7F-464C-B636-0A0344717E6A}" destId="{65FA2F33-70EA-4611-93EB-25FB627C580F}" srcOrd="0" destOrd="0" presId="urn:microsoft.com/office/officeart/2005/8/layout/process5"/>
    <dgm:cxn modelId="{41E413B2-B2CA-4544-883F-76408B0A331F}" type="presParOf" srcId="{0591A294-5C00-4E1B-86BF-47470456C5B4}" destId="{B5AD43B1-CFA0-4B04-9247-B56946B4DBE7}"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86C732-DD05-48B3-8677-50BC9DE3DF7B}"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AF7C6055-0724-4BAD-B049-C93B83F1C2ED}">
      <dgm:prSet/>
      <dgm:spPr/>
      <dgm:t>
        <a:bodyPr/>
        <a:lstStyle/>
        <a:p>
          <a:r>
            <a:rPr lang="lv-LV" b="1"/>
            <a:t>Dzeja vieno autoru un lasītāju gan uz lapas – mājās, skolās, bibliotēkās, kafejnīcās – gan parkos un šķērsielās, kuģos un torņos, no kuriem klausītājus sasniedz dzejas balss. </a:t>
          </a:r>
          <a:endParaRPr lang="en-US"/>
        </a:p>
      </dgm:t>
    </dgm:pt>
    <dgm:pt modelId="{20268E94-D572-4825-BF40-7B6443AB06F1}" type="parTrans" cxnId="{AEC34DB7-1242-427B-AE7B-AC50975BB124}">
      <dgm:prSet/>
      <dgm:spPr/>
      <dgm:t>
        <a:bodyPr/>
        <a:lstStyle/>
        <a:p>
          <a:endParaRPr lang="en-US"/>
        </a:p>
      </dgm:t>
    </dgm:pt>
    <dgm:pt modelId="{3AC40379-99CD-4BE8-9C09-C7FA04827F18}" type="sibTrans" cxnId="{AEC34DB7-1242-427B-AE7B-AC50975BB124}">
      <dgm:prSet/>
      <dgm:spPr/>
      <dgm:t>
        <a:bodyPr/>
        <a:lstStyle/>
        <a:p>
          <a:endParaRPr lang="en-US"/>
        </a:p>
      </dgm:t>
    </dgm:pt>
    <dgm:pt modelId="{848FD7ED-1549-455F-95A2-1FB477FE99D3}">
      <dgm:prSet/>
      <dgm:spPr/>
      <dgm:t>
        <a:bodyPr/>
        <a:lstStyle/>
        <a:p>
          <a:r>
            <a:rPr lang="lv-LV" b="1"/>
            <a:t>Dzeja vieno pāri paaudzēm un laikiem. Dzeja vieno valodā, vieno starp un pāri valodām, dodot savu balsi tiem, kurus mēs citādi nesadzirdētu. </a:t>
          </a:r>
          <a:endParaRPr lang="en-US"/>
        </a:p>
      </dgm:t>
    </dgm:pt>
    <dgm:pt modelId="{FDBA95DA-322A-459D-A6A7-B74CB5063FC0}" type="parTrans" cxnId="{FDF7EF98-BCB7-440E-A64F-28F54A317E55}">
      <dgm:prSet/>
      <dgm:spPr/>
      <dgm:t>
        <a:bodyPr/>
        <a:lstStyle/>
        <a:p>
          <a:endParaRPr lang="en-US"/>
        </a:p>
      </dgm:t>
    </dgm:pt>
    <dgm:pt modelId="{9E0CC32D-041A-4BF7-89D8-B43A11E1062F}" type="sibTrans" cxnId="{FDF7EF98-BCB7-440E-A64F-28F54A317E55}">
      <dgm:prSet/>
      <dgm:spPr/>
      <dgm:t>
        <a:bodyPr/>
        <a:lstStyle/>
        <a:p>
          <a:endParaRPr lang="en-US"/>
        </a:p>
      </dgm:t>
    </dgm:pt>
    <dgm:pt modelId="{89E69772-DA4C-4036-A00E-B78BE25B4DAF}">
      <dgm:prSet/>
      <dgm:spPr/>
      <dgm:t>
        <a:bodyPr/>
        <a:lstStyle/>
        <a:p>
          <a:r>
            <a:rPr lang="lv-LV" b="1"/>
            <a:t>Dzeja vieno klasiķu skaistumā un jauno dzejnieku jaudā, valodas plūdu pārmērībā, trāpīgas rindas skaidrībā un atbrīvojošā muļķībā.</a:t>
          </a:r>
          <a:endParaRPr lang="en-US"/>
        </a:p>
      </dgm:t>
    </dgm:pt>
    <dgm:pt modelId="{49AD7DD1-76F0-4F2B-A2B4-F91700819F1B}" type="parTrans" cxnId="{16BC043F-7310-465A-A3D0-E9C2DC05D761}">
      <dgm:prSet/>
      <dgm:spPr/>
      <dgm:t>
        <a:bodyPr/>
        <a:lstStyle/>
        <a:p>
          <a:endParaRPr lang="en-US"/>
        </a:p>
      </dgm:t>
    </dgm:pt>
    <dgm:pt modelId="{BB4870A8-14C4-4956-BDEC-035FF071BF3D}" type="sibTrans" cxnId="{16BC043F-7310-465A-A3D0-E9C2DC05D761}">
      <dgm:prSet/>
      <dgm:spPr/>
      <dgm:t>
        <a:bodyPr/>
        <a:lstStyle/>
        <a:p>
          <a:endParaRPr lang="en-US"/>
        </a:p>
      </dgm:t>
    </dgm:pt>
    <dgm:pt modelId="{6BDB7051-0D47-434C-B81F-3714558A7D25}" type="pres">
      <dgm:prSet presAssocID="{8786C732-DD05-48B3-8677-50BC9DE3DF7B}" presName="hierChild1" presStyleCnt="0">
        <dgm:presLayoutVars>
          <dgm:chPref val="1"/>
          <dgm:dir/>
          <dgm:animOne val="branch"/>
          <dgm:animLvl val="lvl"/>
          <dgm:resizeHandles/>
        </dgm:presLayoutVars>
      </dgm:prSet>
      <dgm:spPr/>
    </dgm:pt>
    <dgm:pt modelId="{FB5752B0-A523-4295-8015-EFE6AAB03C26}" type="pres">
      <dgm:prSet presAssocID="{AF7C6055-0724-4BAD-B049-C93B83F1C2ED}" presName="hierRoot1" presStyleCnt="0"/>
      <dgm:spPr/>
    </dgm:pt>
    <dgm:pt modelId="{7FA35A2A-4B73-4175-88EC-055BCD0A3DD9}" type="pres">
      <dgm:prSet presAssocID="{AF7C6055-0724-4BAD-B049-C93B83F1C2ED}" presName="composite" presStyleCnt="0"/>
      <dgm:spPr/>
    </dgm:pt>
    <dgm:pt modelId="{B438E2F6-0FB1-4E9D-B7D5-77643094FEB6}" type="pres">
      <dgm:prSet presAssocID="{AF7C6055-0724-4BAD-B049-C93B83F1C2ED}" presName="background" presStyleLbl="node0" presStyleIdx="0" presStyleCnt="3"/>
      <dgm:spPr/>
    </dgm:pt>
    <dgm:pt modelId="{3A17BFF3-44DA-43EB-A78D-29EC48EA8838}" type="pres">
      <dgm:prSet presAssocID="{AF7C6055-0724-4BAD-B049-C93B83F1C2ED}" presName="text" presStyleLbl="fgAcc0" presStyleIdx="0" presStyleCnt="3">
        <dgm:presLayoutVars>
          <dgm:chPref val="3"/>
        </dgm:presLayoutVars>
      </dgm:prSet>
      <dgm:spPr/>
    </dgm:pt>
    <dgm:pt modelId="{D0E9FFCA-7542-49CE-9772-2801F79843FB}" type="pres">
      <dgm:prSet presAssocID="{AF7C6055-0724-4BAD-B049-C93B83F1C2ED}" presName="hierChild2" presStyleCnt="0"/>
      <dgm:spPr/>
    </dgm:pt>
    <dgm:pt modelId="{CF8E2EE8-FC00-4E40-83A9-76CB22F3882D}" type="pres">
      <dgm:prSet presAssocID="{848FD7ED-1549-455F-95A2-1FB477FE99D3}" presName="hierRoot1" presStyleCnt="0"/>
      <dgm:spPr/>
    </dgm:pt>
    <dgm:pt modelId="{EFA81D0E-BBE9-4D2F-A6F0-D4733FBE454E}" type="pres">
      <dgm:prSet presAssocID="{848FD7ED-1549-455F-95A2-1FB477FE99D3}" presName="composite" presStyleCnt="0"/>
      <dgm:spPr/>
    </dgm:pt>
    <dgm:pt modelId="{4E45E62C-5FAA-468A-9114-A865A0D58671}" type="pres">
      <dgm:prSet presAssocID="{848FD7ED-1549-455F-95A2-1FB477FE99D3}" presName="background" presStyleLbl="node0" presStyleIdx="1" presStyleCnt="3"/>
      <dgm:spPr/>
    </dgm:pt>
    <dgm:pt modelId="{008D6B76-C986-4145-B356-CAE65674E3A1}" type="pres">
      <dgm:prSet presAssocID="{848FD7ED-1549-455F-95A2-1FB477FE99D3}" presName="text" presStyleLbl="fgAcc0" presStyleIdx="1" presStyleCnt="3">
        <dgm:presLayoutVars>
          <dgm:chPref val="3"/>
        </dgm:presLayoutVars>
      </dgm:prSet>
      <dgm:spPr/>
    </dgm:pt>
    <dgm:pt modelId="{BFD1E15A-5CDE-49CA-B141-E93C1944A6D5}" type="pres">
      <dgm:prSet presAssocID="{848FD7ED-1549-455F-95A2-1FB477FE99D3}" presName="hierChild2" presStyleCnt="0"/>
      <dgm:spPr/>
    </dgm:pt>
    <dgm:pt modelId="{9F543CD4-8937-4DF1-B213-E3F13F619FF2}" type="pres">
      <dgm:prSet presAssocID="{89E69772-DA4C-4036-A00E-B78BE25B4DAF}" presName="hierRoot1" presStyleCnt="0"/>
      <dgm:spPr/>
    </dgm:pt>
    <dgm:pt modelId="{DA05AC43-EA5F-4B36-AFA8-1A71C451843C}" type="pres">
      <dgm:prSet presAssocID="{89E69772-DA4C-4036-A00E-B78BE25B4DAF}" presName="composite" presStyleCnt="0"/>
      <dgm:spPr/>
    </dgm:pt>
    <dgm:pt modelId="{E3D2643E-5031-4919-834B-6B53DE1998D0}" type="pres">
      <dgm:prSet presAssocID="{89E69772-DA4C-4036-A00E-B78BE25B4DAF}" presName="background" presStyleLbl="node0" presStyleIdx="2" presStyleCnt="3"/>
      <dgm:spPr/>
    </dgm:pt>
    <dgm:pt modelId="{0C704F5C-9482-46D2-908F-12B9074B3985}" type="pres">
      <dgm:prSet presAssocID="{89E69772-DA4C-4036-A00E-B78BE25B4DAF}" presName="text" presStyleLbl="fgAcc0" presStyleIdx="2" presStyleCnt="3">
        <dgm:presLayoutVars>
          <dgm:chPref val="3"/>
        </dgm:presLayoutVars>
      </dgm:prSet>
      <dgm:spPr/>
    </dgm:pt>
    <dgm:pt modelId="{64CC7296-13FC-4497-A45B-199FA1E6D7AB}" type="pres">
      <dgm:prSet presAssocID="{89E69772-DA4C-4036-A00E-B78BE25B4DAF}" presName="hierChild2" presStyleCnt="0"/>
      <dgm:spPr/>
    </dgm:pt>
  </dgm:ptLst>
  <dgm:cxnLst>
    <dgm:cxn modelId="{E71C441A-BCD4-45F4-8B3E-4EEE0B289C9C}" type="presOf" srcId="{AF7C6055-0724-4BAD-B049-C93B83F1C2ED}" destId="{3A17BFF3-44DA-43EB-A78D-29EC48EA8838}" srcOrd="0" destOrd="0" presId="urn:microsoft.com/office/officeart/2005/8/layout/hierarchy1"/>
    <dgm:cxn modelId="{5A7B0531-9E07-4C74-A182-6DD1C84F0B1F}" type="presOf" srcId="{848FD7ED-1549-455F-95A2-1FB477FE99D3}" destId="{008D6B76-C986-4145-B356-CAE65674E3A1}" srcOrd="0" destOrd="0" presId="urn:microsoft.com/office/officeart/2005/8/layout/hierarchy1"/>
    <dgm:cxn modelId="{16BC043F-7310-465A-A3D0-E9C2DC05D761}" srcId="{8786C732-DD05-48B3-8677-50BC9DE3DF7B}" destId="{89E69772-DA4C-4036-A00E-B78BE25B4DAF}" srcOrd="2" destOrd="0" parTransId="{49AD7DD1-76F0-4F2B-A2B4-F91700819F1B}" sibTransId="{BB4870A8-14C4-4956-BDEC-035FF071BF3D}"/>
    <dgm:cxn modelId="{30D8E879-CAF5-46BD-95B2-A712844AEF51}" type="presOf" srcId="{8786C732-DD05-48B3-8677-50BC9DE3DF7B}" destId="{6BDB7051-0D47-434C-B81F-3714558A7D25}" srcOrd="0" destOrd="0" presId="urn:microsoft.com/office/officeart/2005/8/layout/hierarchy1"/>
    <dgm:cxn modelId="{02420794-992B-459B-BE62-4E73E4BA5F7F}" type="presOf" srcId="{89E69772-DA4C-4036-A00E-B78BE25B4DAF}" destId="{0C704F5C-9482-46D2-908F-12B9074B3985}" srcOrd="0" destOrd="0" presId="urn:microsoft.com/office/officeart/2005/8/layout/hierarchy1"/>
    <dgm:cxn modelId="{FDF7EF98-BCB7-440E-A64F-28F54A317E55}" srcId="{8786C732-DD05-48B3-8677-50BC9DE3DF7B}" destId="{848FD7ED-1549-455F-95A2-1FB477FE99D3}" srcOrd="1" destOrd="0" parTransId="{FDBA95DA-322A-459D-A6A7-B74CB5063FC0}" sibTransId="{9E0CC32D-041A-4BF7-89D8-B43A11E1062F}"/>
    <dgm:cxn modelId="{AEC34DB7-1242-427B-AE7B-AC50975BB124}" srcId="{8786C732-DD05-48B3-8677-50BC9DE3DF7B}" destId="{AF7C6055-0724-4BAD-B049-C93B83F1C2ED}" srcOrd="0" destOrd="0" parTransId="{20268E94-D572-4825-BF40-7B6443AB06F1}" sibTransId="{3AC40379-99CD-4BE8-9C09-C7FA04827F18}"/>
    <dgm:cxn modelId="{1E4F96D2-1AF8-409B-A28C-26C6439A1436}" type="presParOf" srcId="{6BDB7051-0D47-434C-B81F-3714558A7D25}" destId="{FB5752B0-A523-4295-8015-EFE6AAB03C26}" srcOrd="0" destOrd="0" presId="urn:microsoft.com/office/officeart/2005/8/layout/hierarchy1"/>
    <dgm:cxn modelId="{EC3139B9-8BA5-44B0-A7B2-941ADB74493D}" type="presParOf" srcId="{FB5752B0-A523-4295-8015-EFE6AAB03C26}" destId="{7FA35A2A-4B73-4175-88EC-055BCD0A3DD9}" srcOrd="0" destOrd="0" presId="urn:microsoft.com/office/officeart/2005/8/layout/hierarchy1"/>
    <dgm:cxn modelId="{CDBCB823-D421-4654-9F6D-44301D12D136}" type="presParOf" srcId="{7FA35A2A-4B73-4175-88EC-055BCD0A3DD9}" destId="{B438E2F6-0FB1-4E9D-B7D5-77643094FEB6}" srcOrd="0" destOrd="0" presId="urn:microsoft.com/office/officeart/2005/8/layout/hierarchy1"/>
    <dgm:cxn modelId="{42699F53-FFEC-4C50-8510-6A957E17B368}" type="presParOf" srcId="{7FA35A2A-4B73-4175-88EC-055BCD0A3DD9}" destId="{3A17BFF3-44DA-43EB-A78D-29EC48EA8838}" srcOrd="1" destOrd="0" presId="urn:microsoft.com/office/officeart/2005/8/layout/hierarchy1"/>
    <dgm:cxn modelId="{EAB4EB70-8E23-4C58-87DB-DBF5E8F7A173}" type="presParOf" srcId="{FB5752B0-A523-4295-8015-EFE6AAB03C26}" destId="{D0E9FFCA-7542-49CE-9772-2801F79843FB}" srcOrd="1" destOrd="0" presId="urn:microsoft.com/office/officeart/2005/8/layout/hierarchy1"/>
    <dgm:cxn modelId="{583032AC-A776-45F5-A82D-2EB07DF595BD}" type="presParOf" srcId="{6BDB7051-0D47-434C-B81F-3714558A7D25}" destId="{CF8E2EE8-FC00-4E40-83A9-76CB22F3882D}" srcOrd="1" destOrd="0" presId="urn:microsoft.com/office/officeart/2005/8/layout/hierarchy1"/>
    <dgm:cxn modelId="{6CB6A860-83CF-4714-BAF7-A2E9069A1418}" type="presParOf" srcId="{CF8E2EE8-FC00-4E40-83A9-76CB22F3882D}" destId="{EFA81D0E-BBE9-4D2F-A6F0-D4733FBE454E}" srcOrd="0" destOrd="0" presId="urn:microsoft.com/office/officeart/2005/8/layout/hierarchy1"/>
    <dgm:cxn modelId="{46E078A4-2E27-4E1E-9092-86D7C901061D}" type="presParOf" srcId="{EFA81D0E-BBE9-4D2F-A6F0-D4733FBE454E}" destId="{4E45E62C-5FAA-468A-9114-A865A0D58671}" srcOrd="0" destOrd="0" presId="urn:microsoft.com/office/officeart/2005/8/layout/hierarchy1"/>
    <dgm:cxn modelId="{378B7E58-C239-46C4-A32D-C5A3A4BD6186}" type="presParOf" srcId="{EFA81D0E-BBE9-4D2F-A6F0-D4733FBE454E}" destId="{008D6B76-C986-4145-B356-CAE65674E3A1}" srcOrd="1" destOrd="0" presId="urn:microsoft.com/office/officeart/2005/8/layout/hierarchy1"/>
    <dgm:cxn modelId="{A3C307EE-D404-4E60-82ED-164A09B6B8BB}" type="presParOf" srcId="{CF8E2EE8-FC00-4E40-83A9-76CB22F3882D}" destId="{BFD1E15A-5CDE-49CA-B141-E93C1944A6D5}" srcOrd="1" destOrd="0" presId="urn:microsoft.com/office/officeart/2005/8/layout/hierarchy1"/>
    <dgm:cxn modelId="{3F53117A-F0D8-45D8-BAD3-07E7FB94DEBE}" type="presParOf" srcId="{6BDB7051-0D47-434C-B81F-3714558A7D25}" destId="{9F543CD4-8937-4DF1-B213-E3F13F619FF2}" srcOrd="2" destOrd="0" presId="urn:microsoft.com/office/officeart/2005/8/layout/hierarchy1"/>
    <dgm:cxn modelId="{0A1B432A-380C-480F-9FD7-2C028FDE93F1}" type="presParOf" srcId="{9F543CD4-8937-4DF1-B213-E3F13F619FF2}" destId="{DA05AC43-EA5F-4B36-AFA8-1A71C451843C}" srcOrd="0" destOrd="0" presId="urn:microsoft.com/office/officeart/2005/8/layout/hierarchy1"/>
    <dgm:cxn modelId="{78A45DF2-0AAC-4940-8C1F-DF67D8372071}" type="presParOf" srcId="{DA05AC43-EA5F-4B36-AFA8-1A71C451843C}" destId="{E3D2643E-5031-4919-834B-6B53DE1998D0}" srcOrd="0" destOrd="0" presId="urn:microsoft.com/office/officeart/2005/8/layout/hierarchy1"/>
    <dgm:cxn modelId="{F8CC3FA9-C353-4AEA-A341-F9D4A6B4F238}" type="presParOf" srcId="{DA05AC43-EA5F-4B36-AFA8-1A71C451843C}" destId="{0C704F5C-9482-46D2-908F-12B9074B3985}" srcOrd="1" destOrd="0" presId="urn:microsoft.com/office/officeart/2005/8/layout/hierarchy1"/>
    <dgm:cxn modelId="{0BA81AC0-E63A-4CE1-9A96-340F505E1AD7}" type="presParOf" srcId="{9F543CD4-8937-4DF1-B213-E3F13F619FF2}" destId="{64CC7296-13FC-4497-A45B-199FA1E6D7A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378A3-9EB9-4A3A-AF6B-6BCB2E70F05B}">
      <dsp:nvSpPr>
        <dsp:cNvPr id="0" name=""/>
        <dsp:cNvSpPr/>
      </dsp:nvSpPr>
      <dsp:spPr>
        <a:xfrm>
          <a:off x="469679" y="982"/>
          <a:ext cx="3997039" cy="2538120"/>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84080675-3529-4313-A5BE-EDB3856F0925}">
      <dsp:nvSpPr>
        <dsp:cNvPr id="0" name=""/>
        <dsp:cNvSpPr/>
      </dsp:nvSpPr>
      <dsp:spPr>
        <a:xfrm>
          <a:off x="913795" y="422892"/>
          <a:ext cx="3997039" cy="2538120"/>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Starpdisciplinaritāte - latviešu valoda, vēsture, kultūras pamati, teātra māksla, vizuālā māksla, mūzika, datorika</a:t>
          </a:r>
        </a:p>
      </dsp:txBody>
      <dsp:txXfrm>
        <a:off x="988134" y="497231"/>
        <a:ext cx="3848361" cy="2389442"/>
      </dsp:txXfrm>
    </dsp:sp>
    <dsp:sp modelId="{618044DA-0DA8-471A-8AFC-109525EAB165}">
      <dsp:nvSpPr>
        <dsp:cNvPr id="0" name=""/>
        <dsp:cNvSpPr/>
      </dsp:nvSpPr>
      <dsp:spPr>
        <a:xfrm>
          <a:off x="5354950" y="982"/>
          <a:ext cx="3997039" cy="2538120"/>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265ECC29-A7EB-4805-BCB2-ABB4A6232930}">
      <dsp:nvSpPr>
        <dsp:cNvPr id="0" name=""/>
        <dsp:cNvSpPr/>
      </dsp:nvSpPr>
      <dsp:spPr>
        <a:xfrm>
          <a:off x="5799066" y="422892"/>
          <a:ext cx="3997039" cy="2538120"/>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Prasmes – mācīšanās iedziļinoties, medijpratība, prezentācijas prasmes, vērtēšana - pašvērtējums, savstarpējā vērtēšana</a:t>
          </a:r>
        </a:p>
      </dsp:txBody>
      <dsp:txXfrm>
        <a:off x="5873405" y="497231"/>
        <a:ext cx="3848361" cy="2389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ECC2-54B5-4B57-A3B7-568B6BCE9C2C}">
      <dsp:nvSpPr>
        <dsp:cNvPr id="0" name=""/>
        <dsp:cNvSpPr/>
      </dsp:nvSpPr>
      <dsp:spPr>
        <a:xfrm>
          <a:off x="797168" y="1358"/>
          <a:ext cx="3290638" cy="1974383"/>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Dzejoļu</a:t>
          </a:r>
          <a:r>
            <a:rPr lang="en-US" sz="1600" kern="1200" dirty="0"/>
            <a:t> </a:t>
          </a:r>
          <a:r>
            <a:rPr lang="en-US" sz="1600" kern="1200" dirty="0" err="1"/>
            <a:t>piemēru</a:t>
          </a:r>
          <a:r>
            <a:rPr lang="en-US" sz="1600" kern="1200" dirty="0"/>
            <a:t> </a:t>
          </a:r>
          <a:r>
            <a:rPr lang="en-US" sz="1600" kern="1200" dirty="0" err="1"/>
            <a:t>izvēlei</a:t>
          </a:r>
          <a:r>
            <a:rPr lang="en-US" sz="1600" kern="1200" dirty="0"/>
            <a:t> </a:t>
          </a:r>
          <a:r>
            <a:rPr lang="en-US" sz="1600" kern="1200" dirty="0" err="1"/>
            <a:t>ievadstundā</a:t>
          </a:r>
          <a:r>
            <a:rPr lang="en-US" sz="1600" kern="1200" dirty="0"/>
            <a:t> (ko </a:t>
          </a:r>
          <a:r>
            <a:rPr lang="en-US" sz="1600" kern="1200" dirty="0" err="1"/>
            <a:t>gribu</a:t>
          </a:r>
          <a:r>
            <a:rPr lang="en-US" sz="1600" kern="1200" dirty="0"/>
            <a:t> </a:t>
          </a:r>
          <a:r>
            <a:rPr lang="en-US" sz="1600" kern="1200" dirty="0" err="1"/>
            <a:t>atkārtot</a:t>
          </a:r>
          <a:r>
            <a:rPr lang="en-US" sz="1600" kern="1200" dirty="0"/>
            <a:t>, </a:t>
          </a:r>
          <a:r>
            <a:rPr lang="en-US" sz="1600" kern="1200" dirty="0" err="1"/>
            <a:t>nostiprināt</a:t>
          </a:r>
          <a:r>
            <a:rPr lang="en-US" sz="1600" kern="1200" dirty="0"/>
            <a:t>, </a:t>
          </a:r>
          <a:r>
            <a:rPr lang="en-US" sz="1600" kern="1200" dirty="0" err="1"/>
            <a:t>padziļināt</a:t>
          </a:r>
          <a:r>
            <a:rPr lang="en-US" sz="1600" kern="1200" dirty="0"/>
            <a:t>, </a:t>
          </a:r>
          <a:r>
            <a:rPr lang="en-US" sz="1600" kern="1200" dirty="0" err="1"/>
            <a:t>uz</a:t>
          </a:r>
          <a:r>
            <a:rPr lang="en-US" sz="1600" kern="1200" dirty="0"/>
            <a:t> ko </a:t>
          </a:r>
          <a:r>
            <a:rPr lang="en-US" sz="1600" kern="1200" dirty="0" err="1"/>
            <a:t>vērst</a:t>
          </a:r>
          <a:r>
            <a:rPr lang="en-US" sz="1600" kern="1200" dirty="0"/>
            <a:t> </a:t>
          </a:r>
          <a:r>
            <a:rPr lang="en-US" sz="1600" kern="1200" dirty="0" err="1"/>
            <a:t>skolēnu</a:t>
          </a:r>
          <a:r>
            <a:rPr lang="en-US" sz="1600" kern="1200" dirty="0"/>
            <a:t> </a:t>
          </a:r>
          <a:r>
            <a:rPr lang="en-US" sz="1600" kern="1200" dirty="0" err="1"/>
            <a:t>uzmanību</a:t>
          </a:r>
          <a:r>
            <a:rPr lang="en-US" sz="1600" kern="1200" dirty="0"/>
            <a:t>)</a:t>
          </a:r>
        </a:p>
      </dsp:txBody>
      <dsp:txXfrm>
        <a:off x="854996" y="59186"/>
        <a:ext cx="3174982" cy="1858727"/>
      </dsp:txXfrm>
    </dsp:sp>
    <dsp:sp modelId="{C3CDAF18-1F3F-4FA1-8F16-5A417B47B8E2}">
      <dsp:nvSpPr>
        <dsp:cNvPr id="0" name=""/>
        <dsp:cNvSpPr/>
      </dsp:nvSpPr>
      <dsp:spPr>
        <a:xfrm>
          <a:off x="4377383" y="580511"/>
          <a:ext cx="697615" cy="816078"/>
        </a:xfrm>
        <a:prstGeom prst="rightArrow">
          <a:avLst>
            <a:gd name="adj1" fmla="val 60000"/>
            <a:gd name="adj2" fmla="val 5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377383" y="743727"/>
        <a:ext cx="488331" cy="489646"/>
      </dsp:txXfrm>
    </dsp:sp>
    <dsp:sp modelId="{D187433F-E509-45F6-9E9C-7606619E3E53}">
      <dsp:nvSpPr>
        <dsp:cNvPr id="0" name=""/>
        <dsp:cNvSpPr/>
      </dsp:nvSpPr>
      <dsp:spPr>
        <a:xfrm>
          <a:off x="5404062" y="1358"/>
          <a:ext cx="3290638" cy="1974383"/>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Dažādot veicamos uzdevumus</a:t>
          </a:r>
        </a:p>
      </dsp:txBody>
      <dsp:txXfrm>
        <a:off x="5461890" y="59186"/>
        <a:ext cx="3174982" cy="1858727"/>
      </dsp:txXfrm>
    </dsp:sp>
    <dsp:sp modelId="{E74FB00E-76F4-4906-8EBC-A6EB57496ED3}">
      <dsp:nvSpPr>
        <dsp:cNvPr id="0" name=""/>
        <dsp:cNvSpPr/>
      </dsp:nvSpPr>
      <dsp:spPr>
        <a:xfrm rot="5400000">
          <a:off x="6700574" y="2206086"/>
          <a:ext cx="697615" cy="816078"/>
        </a:xfrm>
        <a:prstGeom prst="rightArrow">
          <a:avLst>
            <a:gd name="adj1" fmla="val 60000"/>
            <a:gd name="adj2" fmla="val 5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804559" y="2265317"/>
        <a:ext cx="489646" cy="488331"/>
      </dsp:txXfrm>
    </dsp:sp>
    <dsp:sp modelId="{2A0B7194-328F-46B7-89F7-ADFD1C34A8BD}">
      <dsp:nvSpPr>
        <dsp:cNvPr id="0" name=""/>
        <dsp:cNvSpPr/>
      </dsp:nvSpPr>
      <dsp:spPr>
        <a:xfrm>
          <a:off x="5404062" y="3291997"/>
          <a:ext cx="3290638" cy="1974383"/>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Dot optimālu laiku mutisko/ datorprezentāciju/stenda prezentāciju sagatavošanai</a:t>
          </a:r>
        </a:p>
      </dsp:txBody>
      <dsp:txXfrm>
        <a:off x="5461890" y="3349825"/>
        <a:ext cx="3174982" cy="1858727"/>
      </dsp:txXfrm>
    </dsp:sp>
    <dsp:sp modelId="{27D05632-2D7F-464C-B636-0A0344717E6A}">
      <dsp:nvSpPr>
        <dsp:cNvPr id="0" name=""/>
        <dsp:cNvSpPr/>
      </dsp:nvSpPr>
      <dsp:spPr>
        <a:xfrm rot="10800000">
          <a:off x="4416871" y="3871149"/>
          <a:ext cx="697615" cy="816078"/>
        </a:xfrm>
        <a:prstGeom prst="rightArrow">
          <a:avLst>
            <a:gd name="adj1" fmla="val 60000"/>
            <a:gd name="adj2" fmla="val 5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4626155" y="4034365"/>
        <a:ext cx="488331" cy="489646"/>
      </dsp:txXfrm>
    </dsp:sp>
    <dsp:sp modelId="{B5AD43B1-CFA0-4B04-9247-B56946B4DBE7}">
      <dsp:nvSpPr>
        <dsp:cNvPr id="0" name=""/>
        <dsp:cNvSpPr/>
      </dsp:nvSpPr>
      <dsp:spPr>
        <a:xfrm>
          <a:off x="797168" y="3291997"/>
          <a:ext cx="3290638" cy="1974383"/>
        </a:xfrm>
        <a:prstGeom prst="roundRect">
          <a:avLst>
            <a:gd name="adj" fmla="val 1000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Skaidri, skolēniem saprotami vērtēšanas kritēriji</a:t>
          </a:r>
        </a:p>
      </dsp:txBody>
      <dsp:txXfrm>
        <a:off x="854996" y="3349825"/>
        <a:ext cx="3174982" cy="1858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8E2F6-0FB1-4E9D-B7D5-77643094FEB6}">
      <dsp:nvSpPr>
        <dsp:cNvPr id="0" name=""/>
        <dsp:cNvSpPr/>
      </dsp:nvSpPr>
      <dsp:spPr>
        <a:xfrm>
          <a:off x="0" y="1353502"/>
          <a:ext cx="2982760" cy="189405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3A17BFF3-44DA-43EB-A78D-29EC48EA8838}">
      <dsp:nvSpPr>
        <dsp:cNvPr id="0" name=""/>
        <dsp:cNvSpPr/>
      </dsp:nvSpPr>
      <dsp:spPr>
        <a:xfrm>
          <a:off x="331417" y="1668349"/>
          <a:ext cx="2982760" cy="189405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a:t>Dzeja vieno autoru un lasītāju gan uz lapas – mājās, skolās, bibliotēkās, kafejnīcās – gan parkos un šķērsielās, kuģos un torņos, no kuriem klausītājus sasniedz dzejas balss. </a:t>
          </a:r>
          <a:endParaRPr lang="en-US" sz="1600" kern="1200"/>
        </a:p>
      </dsp:txBody>
      <dsp:txXfrm>
        <a:off x="386892" y="1723824"/>
        <a:ext cx="2871810" cy="1783102"/>
      </dsp:txXfrm>
    </dsp:sp>
    <dsp:sp modelId="{4E45E62C-5FAA-468A-9114-A865A0D58671}">
      <dsp:nvSpPr>
        <dsp:cNvPr id="0" name=""/>
        <dsp:cNvSpPr/>
      </dsp:nvSpPr>
      <dsp:spPr>
        <a:xfrm>
          <a:off x="3645596" y="1353502"/>
          <a:ext cx="2982760" cy="189405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008D6B76-C986-4145-B356-CAE65674E3A1}">
      <dsp:nvSpPr>
        <dsp:cNvPr id="0" name=""/>
        <dsp:cNvSpPr/>
      </dsp:nvSpPr>
      <dsp:spPr>
        <a:xfrm>
          <a:off x="3977014" y="1668349"/>
          <a:ext cx="2982760" cy="189405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a:t>Dzeja vieno pāri paaudzēm un laikiem. Dzeja vieno valodā, vieno starp un pāri valodām, dodot savu balsi tiem, kurus mēs citādi nesadzirdētu. </a:t>
          </a:r>
          <a:endParaRPr lang="en-US" sz="1600" kern="1200"/>
        </a:p>
      </dsp:txBody>
      <dsp:txXfrm>
        <a:off x="4032489" y="1723824"/>
        <a:ext cx="2871810" cy="1783102"/>
      </dsp:txXfrm>
    </dsp:sp>
    <dsp:sp modelId="{E3D2643E-5031-4919-834B-6B53DE1998D0}">
      <dsp:nvSpPr>
        <dsp:cNvPr id="0" name=""/>
        <dsp:cNvSpPr/>
      </dsp:nvSpPr>
      <dsp:spPr>
        <a:xfrm>
          <a:off x="7291192" y="1353502"/>
          <a:ext cx="2982760" cy="189405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0C704F5C-9482-46D2-908F-12B9074B3985}">
      <dsp:nvSpPr>
        <dsp:cNvPr id="0" name=""/>
        <dsp:cNvSpPr/>
      </dsp:nvSpPr>
      <dsp:spPr>
        <a:xfrm>
          <a:off x="7622610" y="1668349"/>
          <a:ext cx="2982760" cy="189405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b="1" kern="1200"/>
            <a:t>Dzeja vieno klasiķu skaistumā un jauno dzejnieku jaudā, valodas plūdu pārmērībā, trāpīgas rindas skaidrībā un atbrīvojošā muļķībā.</a:t>
          </a:r>
          <a:endParaRPr lang="en-US" sz="1600" kern="1200"/>
        </a:p>
      </dsp:txBody>
      <dsp:txXfrm>
        <a:off x="7678085" y="1723824"/>
        <a:ext cx="2871810" cy="17831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lv-LV"/>
              <a:t>Rediģēt šablona virsraksta stilu</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1E73EB94-FBAD-45C1-9B14-82B2E79DE20A}" type="datetimeFigureOut">
              <a:rPr lang="lv-LV" smtClean="0"/>
              <a:t>14.11.2022</a:t>
            </a:fld>
            <a:endParaRPr lang="lv-LV"/>
          </a:p>
        </p:txBody>
      </p:sp>
      <p:sp>
        <p:nvSpPr>
          <p:cNvPr id="5" name="Footer Placeholder 4"/>
          <p:cNvSpPr>
            <a:spLocks noGrp="1"/>
          </p:cNvSpPr>
          <p:nvPr>
            <p:ph type="ftr" sz="quarter" idx="11"/>
          </p:nvPr>
        </p:nvSpPr>
        <p:spPr/>
        <p:txBody>
          <a:bodyPr/>
          <a:lstStyle/>
          <a:p>
            <a:endParaRPr lang="lv-LV"/>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65513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lv-LV"/>
              <a:t>Rediģēt šablona virsraksta stilu</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1E73EB94-FBAD-45C1-9B14-82B2E79DE20A}" type="datetimeFigureOut">
              <a:rPr lang="lv-LV" smtClean="0"/>
              <a:t>14.11.2022</a:t>
            </a:fld>
            <a:endParaRPr lang="lv-LV"/>
          </a:p>
        </p:txBody>
      </p:sp>
      <p:sp>
        <p:nvSpPr>
          <p:cNvPr id="5" name="Footer Placeholder 4"/>
          <p:cNvSpPr>
            <a:spLocks noGrp="1"/>
          </p:cNvSpPr>
          <p:nvPr>
            <p:ph type="ftr" sz="quarter" idx="11"/>
          </p:nvPr>
        </p:nvSpPr>
        <p:spPr/>
        <p:txBody>
          <a:bodyPr/>
          <a:lstStyle/>
          <a:p>
            <a:endParaRPr lang="lv-LV"/>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298619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v-LV"/>
              <a:t>Rediģēt šablona virsraksta stilu</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Noklikšķiniet, lai rediģētu šablona teksta stilus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1E73EB94-FBAD-45C1-9B14-82B2E79DE20A}" type="datetimeFigureOut">
              <a:rPr lang="lv-LV" smtClean="0"/>
              <a:t>14.11.2022</a:t>
            </a:fld>
            <a:endParaRPr lang="lv-LV"/>
          </a:p>
        </p:txBody>
      </p:sp>
      <p:sp>
        <p:nvSpPr>
          <p:cNvPr id="5" name="Footer Placeholder 4"/>
          <p:cNvSpPr>
            <a:spLocks noGrp="1"/>
          </p:cNvSpPr>
          <p:nvPr>
            <p:ph type="ftr" sz="quarter" idx="11"/>
          </p:nvPr>
        </p:nvSpPr>
        <p:spPr/>
        <p:txBody>
          <a:bodyPr/>
          <a:lstStyle/>
          <a:p>
            <a:endParaRPr lang="lv-LV"/>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F07D39F-7AF1-4515-91ED-012C582FB04E}" type="slidenum">
              <a:rPr lang="lv-LV" smtClean="0"/>
              <a:t>‹#›</a:t>
            </a:fld>
            <a:endParaRPr lang="lv-LV"/>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076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lv-LV"/>
              <a:t>Rediģēt šablona virsraksta stilu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a:t>Noklikšķiniet, lai rediģētu šablona teksta stilus</a:t>
            </a:r>
          </a:p>
        </p:txBody>
      </p:sp>
      <p:sp>
        <p:nvSpPr>
          <p:cNvPr id="5" name="Date Placeholder 4"/>
          <p:cNvSpPr>
            <a:spLocks noGrp="1"/>
          </p:cNvSpPr>
          <p:nvPr>
            <p:ph type="dt" sz="half" idx="10"/>
          </p:nvPr>
        </p:nvSpPr>
        <p:spPr/>
        <p:txBody>
          <a:bodyPr/>
          <a:lstStyle/>
          <a:p>
            <a:fld id="{1E73EB94-FBAD-45C1-9B14-82B2E79DE20A}" type="datetimeFigureOut">
              <a:rPr lang="lv-LV" smtClean="0"/>
              <a:t>14.11.2022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257858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ēt vizītkarti">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v-LV"/>
              <a:t>Rediģēt šablona virsraksta stilu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Noklikšķiniet, lai rediģētu šablona teksta stilus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a:t>Noklikšķiniet, lai rediģētu šablona teksta stilus</a:t>
            </a:r>
          </a:p>
        </p:txBody>
      </p:sp>
      <p:sp>
        <p:nvSpPr>
          <p:cNvPr id="5" name="Date Placeholder 4"/>
          <p:cNvSpPr>
            <a:spLocks noGrp="1"/>
          </p:cNvSpPr>
          <p:nvPr>
            <p:ph type="dt" sz="half" idx="10"/>
          </p:nvPr>
        </p:nvSpPr>
        <p:spPr/>
        <p:txBody>
          <a:bodyPr/>
          <a:lstStyle/>
          <a:p>
            <a:fld id="{1E73EB94-FBAD-45C1-9B14-82B2E79DE20A}" type="datetimeFigureOut">
              <a:rPr lang="lv-LV" smtClean="0"/>
              <a:t>14.11.2022</a:t>
            </a:fld>
            <a:endParaRPr lang="lv-LV"/>
          </a:p>
        </p:txBody>
      </p:sp>
      <p:sp>
        <p:nvSpPr>
          <p:cNvPr id="6" name="Footer Placeholder 5"/>
          <p:cNvSpPr>
            <a:spLocks noGrp="1"/>
          </p:cNvSpPr>
          <p:nvPr>
            <p:ph type="ftr" sz="quarter" idx="11"/>
          </p:nvPr>
        </p:nvSpPr>
        <p:spPr/>
        <p:txBody>
          <a:bodyPr/>
          <a:lstStyle/>
          <a:p>
            <a:endParaRPr lang="lv-LV"/>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F07D39F-7AF1-4515-91ED-012C582FB04E}" type="slidenum">
              <a:rPr lang="lv-LV" smtClean="0"/>
              <a:t>‹#›</a:t>
            </a:fld>
            <a:endParaRPr lang="lv-LV"/>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48521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iess vai aplam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lv-LV"/>
              <a:t>Rediģēt šablona virsraksta stilu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Noklikšķiniet, lai rediģētu šablona teksta stilus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a:t>Noklikšķiniet, lai rediģētu šablona teksta stilus</a:t>
            </a:r>
          </a:p>
        </p:txBody>
      </p:sp>
      <p:sp>
        <p:nvSpPr>
          <p:cNvPr id="5" name="Date Placeholder 4"/>
          <p:cNvSpPr>
            <a:spLocks noGrp="1"/>
          </p:cNvSpPr>
          <p:nvPr>
            <p:ph type="dt" sz="half" idx="10"/>
          </p:nvPr>
        </p:nvSpPr>
        <p:spPr/>
        <p:txBody>
          <a:bodyPr/>
          <a:lstStyle/>
          <a:p>
            <a:fld id="{1E73EB94-FBAD-45C1-9B14-82B2E79DE20A}" type="datetimeFigureOut">
              <a:rPr lang="lv-LV" smtClean="0"/>
              <a:t>14.11.2022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187739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ncho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E73EB94-FBAD-45C1-9B14-82B2E79DE20A}" type="datetimeFigureOut">
              <a:rPr lang="lv-LV" smtClean="0"/>
              <a:t>14.11.2022</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903212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lv-LV"/>
              <a:t>Rediģēt šablona virsraksta stilu</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E73EB94-FBAD-45C1-9B14-82B2E79DE20A}" type="datetimeFigureOut">
              <a:rPr lang="lv-LV" smtClean="0"/>
              <a:t>14.11.2022</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361970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lv-LV"/>
              <a:t>Rediģēt šablona virsraksta stilu</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E73EB94-FBAD-45C1-9B14-82B2E79DE20A}" type="datetimeFigureOut">
              <a:rPr lang="lv-LV" smtClean="0"/>
              <a:t>14.11.2022</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1603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lv-LV"/>
              <a:t>Rediģēt šablona virsraksta stilu</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1E73EB94-FBAD-45C1-9B14-82B2E79DE20A}" type="datetimeFigureOut">
              <a:rPr lang="lv-LV" smtClean="0"/>
              <a:t>14.11.2022</a:t>
            </a:fld>
            <a:endParaRPr lang="lv-LV"/>
          </a:p>
        </p:txBody>
      </p:sp>
      <p:sp>
        <p:nvSpPr>
          <p:cNvPr id="5" name="Footer Placeholder 4"/>
          <p:cNvSpPr>
            <a:spLocks noGrp="1"/>
          </p:cNvSpPr>
          <p:nvPr>
            <p:ph type="ftr" sz="quarter" idx="11"/>
          </p:nvPr>
        </p:nvSpPr>
        <p:spPr/>
        <p:txBody>
          <a:bodyPr/>
          <a:lstStyle/>
          <a:p>
            <a:endParaRPr lang="lv-LV"/>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68053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1E73EB94-FBAD-45C1-9B14-82B2E79DE20A}" type="datetimeFigureOut">
              <a:rPr lang="lv-LV" smtClean="0"/>
              <a:t>14.11.2022</a:t>
            </a:fld>
            <a:endParaRPr lang="lv-LV"/>
          </a:p>
        </p:txBody>
      </p:sp>
      <p:sp>
        <p:nvSpPr>
          <p:cNvPr id="6" name="Footer Placeholder 5"/>
          <p:cNvSpPr>
            <a:spLocks noGrp="1"/>
          </p:cNvSpPr>
          <p:nvPr>
            <p:ph type="ftr" sz="quarter" idx="11"/>
          </p:nvPr>
        </p:nvSpPr>
        <p:spPr/>
        <p:txBody>
          <a:bodyPr/>
          <a:lstStyle/>
          <a:p>
            <a:endParaRPr lang="lv-LV"/>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306555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v-LV"/>
              <a:t>Rediģēt šablona virsraksta stilu</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1E73EB94-FBAD-45C1-9B14-82B2E79DE20A}" type="datetimeFigureOut">
              <a:rPr lang="lv-LV" smtClean="0"/>
              <a:t>14.11.2022</a:t>
            </a:fld>
            <a:endParaRPr lang="lv-LV"/>
          </a:p>
        </p:txBody>
      </p:sp>
      <p:sp>
        <p:nvSpPr>
          <p:cNvPr id="8" name="Footer Placeholder 7"/>
          <p:cNvSpPr>
            <a:spLocks noGrp="1"/>
          </p:cNvSpPr>
          <p:nvPr>
            <p:ph type="ftr" sz="quarter" idx="11"/>
          </p:nvPr>
        </p:nvSpPr>
        <p:spPr/>
        <p:txBody>
          <a:bodyPr/>
          <a:lstStyle/>
          <a:p>
            <a:endParaRPr lang="lv-LV"/>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93810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1E73EB94-FBAD-45C1-9B14-82B2E79DE20A}" type="datetimeFigureOut">
              <a:rPr lang="lv-LV" smtClean="0"/>
              <a:t>14.11.2022</a:t>
            </a:fld>
            <a:endParaRPr lang="lv-LV"/>
          </a:p>
        </p:txBody>
      </p:sp>
      <p:sp>
        <p:nvSpPr>
          <p:cNvPr id="4" name="Footer Placeholder 3"/>
          <p:cNvSpPr>
            <a:spLocks noGrp="1"/>
          </p:cNvSpPr>
          <p:nvPr>
            <p:ph type="ftr" sz="quarter" idx="11"/>
          </p:nvPr>
        </p:nvSpPr>
        <p:spPr/>
        <p:txBody>
          <a:bodyPr/>
          <a:lstStyle/>
          <a:p>
            <a:endParaRPr lang="lv-LV"/>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126637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3EB94-FBAD-45C1-9B14-82B2E79DE20A}" type="datetimeFigureOut">
              <a:rPr lang="lv-LV" smtClean="0"/>
              <a:t>14.11.2022</a:t>
            </a:fld>
            <a:endParaRPr lang="lv-LV"/>
          </a:p>
        </p:txBody>
      </p:sp>
      <p:sp>
        <p:nvSpPr>
          <p:cNvPr id="3" name="Footer Placeholder 2"/>
          <p:cNvSpPr>
            <a:spLocks noGrp="1"/>
          </p:cNvSpPr>
          <p:nvPr>
            <p:ph type="ftr" sz="quarter" idx="11"/>
          </p:nvPr>
        </p:nvSpPr>
        <p:spPr/>
        <p:txBody>
          <a:bodyPr/>
          <a:lstStyle/>
          <a:p>
            <a:endParaRPr lang="lv-LV"/>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274715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lv-LV"/>
              <a:t>Rediģēt šablona virsraksta stilu</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1E73EB94-FBAD-45C1-9B14-82B2E79DE20A}" type="datetimeFigureOut">
              <a:rPr lang="lv-LV" smtClean="0"/>
              <a:t>14.11.2022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372805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1E73EB94-FBAD-45C1-9B14-82B2E79DE20A}" type="datetimeFigureOut">
              <a:rPr lang="lv-LV" smtClean="0"/>
              <a:t>14.11.2022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F07D39F-7AF1-4515-91ED-012C582FB04E}" type="slidenum">
              <a:rPr lang="lv-LV" smtClean="0"/>
              <a:t>‹#›</a:t>
            </a:fld>
            <a:endParaRPr lang="lv-LV"/>
          </a:p>
        </p:txBody>
      </p:sp>
    </p:spTree>
    <p:extLst>
      <p:ext uri="{BB962C8B-B14F-4D97-AF65-F5344CB8AC3E}">
        <p14:creationId xmlns:p14="http://schemas.microsoft.com/office/powerpoint/2010/main" val="281597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lv-LV"/>
              <a:t>Rediģēt šablona virsraksta stilu</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E73EB94-FBAD-45C1-9B14-82B2E79DE20A}" type="datetimeFigureOut">
              <a:rPr lang="lv-LV" smtClean="0"/>
              <a:t>14.11.2022</a:t>
            </a:fld>
            <a:endParaRPr lang="lv-LV"/>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F07D39F-7AF1-4515-91ED-012C582FB04E}" type="slidenum">
              <a:rPr lang="lv-LV" smtClean="0"/>
              <a:t>‹#›</a:t>
            </a:fld>
            <a:endParaRPr lang="lv-LV"/>
          </a:p>
        </p:txBody>
      </p:sp>
    </p:spTree>
    <p:extLst>
      <p:ext uri="{BB962C8B-B14F-4D97-AF65-F5344CB8AC3E}">
        <p14:creationId xmlns:p14="http://schemas.microsoft.com/office/powerpoint/2010/main" val="12578533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lsm.lv/raksts/kultura/literatura/pec-60-gadiem-manuskripts-partop-gramata-dobeles-karalis.a30066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hyperlink" Target="https://www.bing.com/videos/search?q=es+las%c4%abju+kasta%c5%86us&amp;docid=608039641543899307&amp;mid=CEF0D713CE9297667B87CEF0D713CE9297667B87&amp;view=detail&amp;FORM=VIREHT"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1260049" y="1855966"/>
            <a:ext cx="10740273" cy="2376668"/>
          </a:xfrm>
        </p:spPr>
        <p:txBody>
          <a:bodyPr>
            <a:normAutofit/>
          </a:bodyPr>
          <a:lstStyle/>
          <a:p>
            <a:pPr algn="ctr"/>
            <a:r>
              <a:rPr lang="lv-LV" sz="4400" dirty="0">
                <a:latin typeface="+mn-lt"/>
              </a:rPr>
              <a:t>Literātu jubilejas – ierosme literatūras stundām un literāriem projektiem</a:t>
            </a:r>
            <a:r>
              <a:rPr lang="en-US" sz="4400" dirty="0">
                <a:latin typeface="+mn-lt"/>
              </a:rPr>
              <a:t>.</a:t>
            </a:r>
            <a:endParaRPr lang="lv-LV" sz="4400" dirty="0">
              <a:latin typeface="+mn-lt"/>
            </a:endParaRPr>
          </a:p>
        </p:txBody>
      </p:sp>
      <p:sp>
        <p:nvSpPr>
          <p:cNvPr id="3" name="Apakšvirsraksts 2"/>
          <p:cNvSpPr>
            <a:spLocks noGrp="1"/>
          </p:cNvSpPr>
          <p:nvPr>
            <p:ph type="subTitle" idx="1"/>
          </p:nvPr>
        </p:nvSpPr>
        <p:spPr>
          <a:xfrm>
            <a:off x="7650962" y="6231292"/>
            <a:ext cx="3519054" cy="457201"/>
          </a:xfrm>
        </p:spPr>
        <p:txBody>
          <a:bodyPr>
            <a:normAutofit/>
          </a:bodyPr>
          <a:lstStyle/>
          <a:p>
            <a:r>
              <a:rPr lang="en-US" dirty="0"/>
              <a:t>25.10.2022.</a:t>
            </a:r>
            <a:endParaRPr lang="lv-LV" dirty="0"/>
          </a:p>
        </p:txBody>
      </p:sp>
      <p:sp>
        <p:nvSpPr>
          <p:cNvPr id="5" name="TextBox 4">
            <a:extLst>
              <a:ext uri="{FF2B5EF4-FFF2-40B4-BE49-F238E27FC236}">
                <a16:creationId xmlns:a16="http://schemas.microsoft.com/office/drawing/2014/main" id="{FD99B4B9-9962-F278-1E08-2E3B4007FBB0}"/>
              </a:ext>
            </a:extLst>
          </p:cNvPr>
          <p:cNvSpPr txBox="1"/>
          <p:nvPr/>
        </p:nvSpPr>
        <p:spPr>
          <a:xfrm>
            <a:off x="8678167" y="4557153"/>
            <a:ext cx="3322155" cy="1167243"/>
          </a:xfrm>
          <a:prstGeom prst="rect">
            <a:avLst/>
          </a:prstGeom>
          <a:noFill/>
        </p:spPr>
        <p:txBody>
          <a:bodyPr wrap="square">
            <a:spAutoFit/>
          </a:bodyPr>
          <a:lstStyle/>
          <a:p>
            <a:pPr>
              <a:lnSpc>
                <a:spcPct val="107000"/>
              </a:lnSpc>
              <a:spcAft>
                <a:spcPts val="800"/>
              </a:spcAft>
            </a:pPr>
            <a:r>
              <a:rPr lang="lv-LV" sz="1800" b="1" dirty="0">
                <a:solidFill>
                  <a:srgbClr val="333333"/>
                </a:solidFill>
                <a:effectLst/>
                <a:latin typeface="New"/>
                <a:ea typeface="Calibri" panose="020F0502020204030204" pitchFamily="34" charset="0"/>
                <a:cs typeface="Arial" panose="020B0604020202020204" pitchFamily="34" charset="0"/>
              </a:rPr>
              <a:t>Ilze Ose</a:t>
            </a:r>
            <a:endParaRPr lang="lv-LV"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v-LV" sz="1800" b="1" dirty="0">
                <a:solidFill>
                  <a:srgbClr val="333333"/>
                </a:solidFill>
                <a:effectLst/>
                <a:latin typeface="New"/>
                <a:ea typeface="Calibri" panose="020F0502020204030204" pitchFamily="34" charset="0"/>
                <a:cs typeface="Arial" panose="020B0604020202020204" pitchFamily="34" charset="0"/>
              </a:rPr>
              <a:t>DVĢ latviešu valodas un </a:t>
            </a:r>
            <a:endParaRPr lang="lv-LV" sz="1800" b="1" dirty="0">
              <a:effectLst/>
              <a:latin typeface="Calibri" panose="020F0502020204030204" pitchFamily="34" charset="0"/>
              <a:ea typeface="Calibri" panose="020F0502020204030204" pitchFamily="34" charset="0"/>
              <a:cs typeface="Arial" panose="020B0604020202020204" pitchFamily="34" charset="0"/>
            </a:endParaRPr>
          </a:p>
          <a:p>
            <a:r>
              <a:rPr lang="lv-LV" sz="1800" b="1" dirty="0">
                <a:solidFill>
                  <a:srgbClr val="333333"/>
                </a:solidFill>
                <a:effectLst/>
                <a:latin typeface="New"/>
                <a:ea typeface="Calibri" panose="020F0502020204030204" pitchFamily="34" charset="0"/>
                <a:cs typeface="Arial" panose="020B0604020202020204" pitchFamily="34" charset="0"/>
              </a:rPr>
              <a:t>literatūras skolotāja</a:t>
            </a:r>
            <a:endParaRPr lang="lv-LV" b="1" dirty="0"/>
          </a:p>
        </p:txBody>
      </p:sp>
      <p:pic>
        <p:nvPicPr>
          <p:cNvPr id="7" name="Attēls 6" descr="Attēls, kurā ir teksts&#10;&#10;Apraksts ģenerēts automātiski">
            <a:extLst>
              <a:ext uri="{FF2B5EF4-FFF2-40B4-BE49-F238E27FC236}">
                <a16:creationId xmlns:a16="http://schemas.microsoft.com/office/drawing/2014/main" id="{81B64BBE-43CA-7EFA-69C4-4730469DF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96" y="0"/>
            <a:ext cx="783918" cy="1401417"/>
          </a:xfrm>
          <a:prstGeom prst="rect">
            <a:avLst/>
          </a:prstGeom>
        </p:spPr>
      </p:pic>
    </p:spTree>
    <p:extLst>
      <p:ext uri="{BB962C8B-B14F-4D97-AF65-F5344CB8AC3E}">
        <p14:creationId xmlns:p14="http://schemas.microsoft.com/office/powerpoint/2010/main" val="327016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irsraksts 1">
            <a:extLst>
              <a:ext uri="{FF2B5EF4-FFF2-40B4-BE49-F238E27FC236}">
                <a16:creationId xmlns:a16="http://schemas.microsoft.com/office/drawing/2014/main" id="{AA973AA1-5C38-01F4-6CE8-815BB9BBC37D}"/>
              </a:ext>
            </a:extLst>
          </p:cNvPr>
          <p:cNvSpPr>
            <a:spLocks noGrp="1"/>
          </p:cNvSpPr>
          <p:nvPr>
            <p:ph type="title"/>
          </p:nvPr>
        </p:nvSpPr>
        <p:spPr>
          <a:xfrm>
            <a:off x="649224" y="645106"/>
            <a:ext cx="3650279" cy="1259894"/>
          </a:xfrm>
        </p:spPr>
        <p:txBody>
          <a:bodyPr>
            <a:normAutofit/>
          </a:bodyPr>
          <a:lstStyle/>
          <a:p>
            <a:r>
              <a:rPr lang="lv-LV"/>
              <a:t>Bērnam</a:t>
            </a:r>
          </a:p>
        </p:txBody>
      </p:sp>
      <p:sp>
        <p:nvSpPr>
          <p:cNvPr id="1042" name="Rectangle 104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Satura vietturis 2">
            <a:extLst>
              <a:ext uri="{FF2B5EF4-FFF2-40B4-BE49-F238E27FC236}">
                <a16:creationId xmlns:a16="http://schemas.microsoft.com/office/drawing/2014/main" id="{31F9B930-628A-D118-928F-F7AE92A9AC23}"/>
              </a:ext>
            </a:extLst>
          </p:cNvPr>
          <p:cNvSpPr>
            <a:spLocks noGrp="1"/>
          </p:cNvSpPr>
          <p:nvPr>
            <p:ph idx="1"/>
          </p:nvPr>
        </p:nvSpPr>
        <p:spPr>
          <a:xfrm>
            <a:off x="649225" y="1522845"/>
            <a:ext cx="3827525" cy="4584118"/>
          </a:xfrm>
        </p:spPr>
        <p:txBody>
          <a:bodyPr>
            <a:noAutofit/>
          </a:bodyPr>
          <a:lstStyle/>
          <a:p>
            <a:pPr marL="0" indent="0">
              <a:lnSpc>
                <a:spcPct val="90000"/>
              </a:lnSpc>
              <a:buNone/>
            </a:pPr>
            <a:r>
              <a:rPr lang="lv-LV" sz="1600" b="0" i="0">
                <a:effectLst/>
                <a:latin typeface="KleinText-Regular"/>
              </a:rPr>
              <a:t>Raugies, bērns, ar savām gaišām acīm,</a:t>
            </a:r>
            <a:br>
              <a:rPr lang="lv-LV" sz="1600"/>
            </a:br>
            <a:r>
              <a:rPr lang="lv-LV" sz="1600" b="0" i="0">
                <a:effectLst/>
                <a:latin typeface="KleinText-Regular"/>
              </a:rPr>
              <a:t>Savu tēvuzemi vēro tā,</a:t>
            </a:r>
            <a:br>
              <a:rPr lang="lv-LV" sz="1600"/>
            </a:br>
            <a:r>
              <a:rPr lang="lv-LV" sz="1600" b="0" i="0">
                <a:effectLst/>
                <a:latin typeface="KleinText-Regular"/>
              </a:rPr>
              <a:t>Ka lai viņas mīļā, mīļā seja,</a:t>
            </a:r>
            <a:br>
              <a:rPr lang="lv-LV" sz="1600"/>
            </a:br>
            <a:r>
              <a:rPr lang="lv-LV" sz="1600" b="0" i="0">
                <a:effectLst/>
                <a:latin typeface="KleinText-Regular"/>
              </a:rPr>
              <a:t>Mūžam paliek tavā atmiņā.</a:t>
            </a:r>
          </a:p>
          <a:p>
            <a:pPr marL="0" indent="0">
              <a:lnSpc>
                <a:spcPct val="90000"/>
              </a:lnSpc>
              <a:buNone/>
            </a:pPr>
            <a:r>
              <a:rPr lang="lv-LV" sz="1600" b="0" i="0">
                <a:effectLst/>
                <a:latin typeface="KleinText-Regular"/>
              </a:rPr>
              <a:t>  </a:t>
            </a:r>
            <a:br>
              <a:rPr lang="lv-LV" sz="1600" b="0" i="0">
                <a:effectLst/>
                <a:latin typeface="KleinText-Regular"/>
              </a:rPr>
            </a:br>
            <a:r>
              <a:rPr lang="lv-LV" sz="1600" b="0" i="0">
                <a:effectLst/>
                <a:latin typeface="KleinText-Regular"/>
              </a:rPr>
              <a:t>Tad tu vari svešās malās doties,</a:t>
            </a:r>
            <a:br>
              <a:rPr lang="lv-LV" sz="1600" b="0" i="0">
                <a:effectLst/>
                <a:latin typeface="KleinText-Regular"/>
              </a:rPr>
            </a:br>
            <a:r>
              <a:rPr lang="lv-LV" sz="1600" b="0" i="0">
                <a:effectLst/>
                <a:latin typeface="KleinText-Regular"/>
              </a:rPr>
              <a:t>Pāri zemēm, jūrām, ilgu dzīts, —</a:t>
            </a:r>
            <a:br>
              <a:rPr lang="lv-LV" sz="1600" b="0" i="0">
                <a:effectLst/>
                <a:latin typeface="KleinText-Regular"/>
              </a:rPr>
            </a:br>
            <a:r>
              <a:rPr lang="lv-LV" sz="1600" b="0" i="0">
                <a:effectLst/>
                <a:latin typeface="KleinText-Regular"/>
              </a:rPr>
              <a:t>Tēvu</a:t>
            </a:r>
            <a:r>
              <a:rPr lang="en-US" sz="1600" b="0" i="0">
                <a:effectLst/>
                <a:latin typeface="KleinText-Regular"/>
              </a:rPr>
              <a:t> </a:t>
            </a:r>
            <a:r>
              <a:rPr lang="lv-LV" sz="1600" b="0" i="0">
                <a:effectLst/>
                <a:latin typeface="KleinText-Regular"/>
              </a:rPr>
              <a:t>zemei nekad nezudīsi,</a:t>
            </a:r>
            <a:br>
              <a:rPr lang="lv-LV" sz="1600" b="0" i="0">
                <a:effectLst/>
                <a:latin typeface="KleinText-Regular"/>
              </a:rPr>
            </a:br>
            <a:r>
              <a:rPr lang="lv-LV" sz="1600" b="0" i="0">
                <a:effectLst/>
                <a:latin typeface="KleinText-Regular"/>
              </a:rPr>
              <a:t>Jo kā talismans tā būs tev līdz.</a:t>
            </a:r>
            <a:br>
              <a:rPr lang="lv-LV" sz="1600" b="0" i="0">
                <a:effectLst/>
                <a:latin typeface="KleinText-Regular"/>
              </a:rPr>
            </a:br>
            <a:br>
              <a:rPr lang="lv-LV" sz="1600" b="0" i="0">
                <a:effectLst/>
                <a:latin typeface="KleinText-Regular"/>
              </a:rPr>
            </a:br>
            <a:r>
              <a:rPr lang="lv-LV" sz="1600" b="0" i="0">
                <a:effectLst/>
                <a:latin typeface="KleinText-Regular"/>
              </a:rPr>
              <a:t>Klausies, bērns, ar savām bērna ausīm,</a:t>
            </a:r>
            <a:br>
              <a:rPr lang="lv-LV" sz="1600" b="0" i="0">
                <a:effectLst/>
                <a:latin typeface="KleinText-Regular"/>
              </a:rPr>
            </a:br>
            <a:r>
              <a:rPr lang="lv-LV" sz="1600" b="0" i="0">
                <a:effectLst/>
                <a:latin typeface="KleinText-Regular"/>
              </a:rPr>
              <a:t>Katrs mīļās mātes vārds ir svēts.</a:t>
            </a:r>
            <a:br>
              <a:rPr lang="lv-LV" sz="1600" b="0" i="0">
                <a:effectLst/>
                <a:latin typeface="KleinText-Regular"/>
              </a:rPr>
            </a:br>
            <a:r>
              <a:rPr lang="lv-LV" sz="1600" b="0" i="0">
                <a:effectLst/>
                <a:latin typeface="KleinText-Regular"/>
              </a:rPr>
              <a:t>Lai šīs lokanās un maigās skaņas</a:t>
            </a:r>
            <a:br>
              <a:rPr lang="lv-LV" sz="1600" b="0" i="0">
                <a:effectLst/>
                <a:latin typeface="KleinText-Regular"/>
              </a:rPr>
            </a:br>
            <a:r>
              <a:rPr lang="lv-LV" sz="1600" b="0" i="0">
                <a:effectLst/>
                <a:latin typeface="KleinText-Regular"/>
              </a:rPr>
              <a:t>Dus kā zvans, sirds dzelmēs nogremdēts.</a:t>
            </a:r>
            <a:br>
              <a:rPr lang="lv-LV" sz="1600" b="0" i="0">
                <a:effectLst/>
                <a:latin typeface="KleinText-Regular"/>
              </a:rPr>
            </a:br>
            <a:br>
              <a:rPr lang="lv-LV" sz="1600" b="0" i="0">
                <a:effectLst/>
                <a:latin typeface="KleinText-Regular"/>
              </a:rPr>
            </a:br>
            <a:r>
              <a:rPr lang="lv-LV" sz="1600" b="0" i="0">
                <a:effectLst/>
                <a:latin typeface="KleinText-Regular"/>
              </a:rPr>
              <a:t>Tad kā vīrs tu vari svešām balsīm</a:t>
            </a:r>
            <a:br>
              <a:rPr lang="lv-LV" sz="1600" b="0" i="0">
                <a:effectLst/>
                <a:latin typeface="KleinText-Regular"/>
              </a:rPr>
            </a:br>
            <a:r>
              <a:rPr lang="lv-LV" sz="1600" b="0" i="0">
                <a:effectLst/>
                <a:latin typeface="KleinText-Regular"/>
              </a:rPr>
              <a:t>Savas ausis plaši vaļā vērt, —</a:t>
            </a:r>
            <a:br>
              <a:rPr lang="lv-LV" sz="1600" b="0" i="0">
                <a:effectLst/>
                <a:latin typeface="KleinText-Regular"/>
              </a:rPr>
            </a:br>
            <a:r>
              <a:rPr lang="lv-LV" sz="1600" b="0" i="0">
                <a:effectLst/>
                <a:latin typeface="KleinText-Regular"/>
              </a:rPr>
              <a:t>Mātes valoda tev būs tas zobens,</a:t>
            </a:r>
            <a:br>
              <a:rPr lang="lv-LV" sz="1600" b="0" i="0">
                <a:effectLst/>
                <a:latin typeface="KleinText-Regular"/>
              </a:rPr>
            </a:br>
            <a:r>
              <a:rPr lang="lv-LV" sz="1600" b="0" i="0">
                <a:effectLst/>
                <a:latin typeface="KleinText-Regular"/>
              </a:rPr>
              <a:t>Ar ko ļaunus mezglus pušu cērt.</a:t>
            </a:r>
            <a:br>
              <a:rPr lang="lv-LV" sz="1600" b="0" i="0">
                <a:effectLst/>
                <a:latin typeface="KleinText-Regular"/>
              </a:rPr>
            </a:br>
            <a:r>
              <a:rPr lang="lv-LV" sz="1600" b="0" i="0">
                <a:effectLst/>
                <a:latin typeface="KleinText-Regular"/>
              </a:rPr>
              <a:t> </a:t>
            </a:r>
          </a:p>
          <a:p>
            <a:pPr marL="0" indent="0">
              <a:lnSpc>
                <a:spcPct val="90000"/>
              </a:lnSpc>
              <a:buNone/>
            </a:pPr>
            <a:br>
              <a:rPr lang="lv-LV" sz="1600"/>
            </a:br>
            <a:endParaRPr lang="lv-LV" sz="1600" dirty="0"/>
          </a:p>
        </p:txBody>
      </p:sp>
      <p:pic>
        <p:nvPicPr>
          <p:cNvPr id="1028" name="Picture 4">
            <a:extLst>
              <a:ext uri="{FF2B5EF4-FFF2-40B4-BE49-F238E27FC236}">
                <a16:creationId xmlns:a16="http://schemas.microsoft.com/office/drawing/2014/main" id="{9DEFFC15-CA2B-F5E4-A470-DCDA714562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76750" y="1464392"/>
            <a:ext cx="7255796" cy="4317198"/>
          </a:xfrm>
          <a:prstGeom prst="rect">
            <a:avLst/>
          </a:prstGeom>
          <a:noFill/>
          <a:extLst>
            <a:ext uri="{909E8E84-426E-40DD-AFC4-6F175D3DCCD1}">
              <a14:hiddenFill xmlns:a14="http://schemas.microsoft.com/office/drawing/2010/main">
                <a:solidFill>
                  <a:srgbClr val="FFFFFF"/>
                </a:solidFill>
              </a14:hiddenFill>
            </a:ext>
          </a:extLst>
        </p:spPr>
      </p:pic>
      <p:sp>
        <p:nvSpPr>
          <p:cNvPr id="104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62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425C57D-76D4-9521-1C53-18F84C10B0EC}"/>
              </a:ext>
            </a:extLst>
          </p:cNvPr>
          <p:cNvSpPr>
            <a:spLocks noGrp="1"/>
          </p:cNvSpPr>
          <p:nvPr>
            <p:ph type="title"/>
          </p:nvPr>
        </p:nvSpPr>
        <p:spPr>
          <a:xfrm>
            <a:off x="6658253" y="1872735"/>
            <a:ext cx="5646197" cy="2889114"/>
          </a:xfrm>
        </p:spPr>
        <p:txBody>
          <a:bodyPr vert="horz" lIns="91440" tIns="45720" rIns="91440" bIns="45720" rtlCol="0" anchor="b">
            <a:normAutofit/>
          </a:bodyPr>
          <a:lstStyle/>
          <a:p>
            <a:pPr algn="ctr"/>
            <a:r>
              <a:rPr lang="en-US" dirty="0"/>
              <a:t>25.08.</a:t>
            </a:r>
            <a:br>
              <a:rPr lang="lv-LV" dirty="0"/>
            </a:br>
            <a:r>
              <a:rPr lang="lv-LV" dirty="0"/>
              <a:t> </a:t>
            </a:r>
            <a:r>
              <a:rPr lang="en-US" dirty="0" err="1"/>
              <a:t>Jāni</a:t>
            </a:r>
            <a:r>
              <a:rPr lang="lv-LV" dirty="0"/>
              <a:t>m</a:t>
            </a:r>
            <a:r>
              <a:rPr lang="en-US" dirty="0"/>
              <a:t> </a:t>
            </a:r>
            <a:r>
              <a:rPr lang="en-US" dirty="0" err="1"/>
              <a:t>Jaunsudrabiņ</a:t>
            </a:r>
            <a:r>
              <a:rPr lang="lv-LV" dirty="0" err="1"/>
              <a:t>am</a:t>
            </a:r>
            <a:r>
              <a:rPr lang="en-US" dirty="0"/>
              <a:t> (1877 -1962) </a:t>
            </a:r>
            <a:br>
              <a:rPr lang="lv-LV" dirty="0"/>
            </a:br>
            <a:r>
              <a:rPr lang="en-US" dirty="0"/>
              <a:t> 145</a:t>
            </a:r>
          </a:p>
        </p:txBody>
      </p:sp>
      <p:pic>
        <p:nvPicPr>
          <p:cNvPr id="2050" name="Picture 2" descr="Literatūra - Personas - Jānis Jaunsudrabiņš">
            <a:extLst>
              <a:ext uri="{FF2B5EF4-FFF2-40B4-BE49-F238E27FC236}">
                <a16:creationId xmlns:a16="http://schemas.microsoft.com/office/drawing/2014/main" id="{82900ABE-7538-042F-DFED-720AB0951F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629" r="-1" b="5628"/>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03272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7484882" y="171623"/>
            <a:ext cx="4585338" cy="780484"/>
          </a:xfrm>
        </p:spPr>
        <p:txBody>
          <a:bodyPr>
            <a:normAutofit fontScale="90000"/>
          </a:bodyPr>
          <a:lstStyle/>
          <a:p>
            <a:r>
              <a:rPr lang="en-US" dirty="0"/>
              <a:t>S</a:t>
            </a:r>
            <a:r>
              <a:rPr lang="lv-LV" dirty="0" err="1"/>
              <a:t>ērij</a:t>
            </a:r>
            <a:r>
              <a:rPr lang="en-US" dirty="0"/>
              <a:t>ā</a:t>
            </a:r>
            <a:r>
              <a:rPr lang="lv-LV" dirty="0"/>
              <a:t> “Es esmu…”.</a:t>
            </a:r>
            <a:br>
              <a:rPr lang="lv-LV" dirty="0"/>
            </a:br>
            <a:endParaRPr lang="lv-LV" dirty="0"/>
          </a:p>
        </p:txBody>
      </p:sp>
      <p:pic>
        <p:nvPicPr>
          <p:cNvPr id="2050" name="Picture 2" descr="https://static.lsm.lv/media/2022/07/large/1/iftm.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199" t="1410" r="30061"/>
          <a:stretch/>
        </p:blipFill>
        <p:spPr bwMode="auto">
          <a:xfrm>
            <a:off x="7759546" y="1284013"/>
            <a:ext cx="3075709" cy="4289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E40054-33AF-C8DA-12F6-0350AB5F39EB}"/>
              </a:ext>
            </a:extLst>
          </p:cNvPr>
          <p:cNvSpPr txBox="1"/>
          <p:nvPr/>
        </p:nvSpPr>
        <p:spPr>
          <a:xfrm>
            <a:off x="2312710" y="171623"/>
            <a:ext cx="4788817" cy="3170099"/>
          </a:xfrm>
          <a:prstGeom prst="rect">
            <a:avLst/>
          </a:prstGeom>
          <a:noFill/>
        </p:spPr>
        <p:txBody>
          <a:bodyPr wrap="square">
            <a:spAutoFit/>
          </a:bodyPr>
          <a:lstStyle/>
          <a:p>
            <a:r>
              <a:rPr lang="lv-LV" sz="2000" dirty="0"/>
              <a:t>Es domāju, ka pasaulē</a:t>
            </a:r>
          </a:p>
          <a:p>
            <a:r>
              <a:rPr lang="lv-LV" sz="2000" dirty="0"/>
              <a:t>Nav prātīgs it nekas,</a:t>
            </a:r>
          </a:p>
          <a:p>
            <a:r>
              <a:rPr lang="lv-LV" sz="2000" dirty="0"/>
              <a:t>Un mūsu dzīves nozīme</a:t>
            </a:r>
          </a:p>
          <a:p>
            <a:r>
              <a:rPr lang="lv-LV" sz="2000" dirty="0"/>
              <a:t>Ir tīrās muļķības.</a:t>
            </a:r>
          </a:p>
          <a:p>
            <a:r>
              <a:rPr lang="lv-LV" sz="2000" dirty="0"/>
              <a:t>Bez mērķa cilvēks </a:t>
            </a:r>
            <a:r>
              <a:rPr lang="lv-LV" sz="2000" dirty="0" err="1"/>
              <a:t>blandās</a:t>
            </a:r>
            <a:r>
              <a:rPr lang="lv-LV" sz="2000" dirty="0"/>
              <a:t> te,</a:t>
            </a:r>
          </a:p>
          <a:p>
            <a:r>
              <a:rPr lang="lv-LV" sz="2000" dirty="0"/>
              <a:t>Par gudrām lietām spriedelē,</a:t>
            </a:r>
          </a:p>
          <a:p>
            <a:r>
              <a:rPr lang="lv-LV" sz="2000" dirty="0"/>
              <a:t>Bet galā dumjš ir viss,</a:t>
            </a:r>
          </a:p>
          <a:p>
            <a:r>
              <a:rPr lang="lv-LV" sz="2000" dirty="0"/>
              <a:t>Jo vēders - dievs visaugstākais,</a:t>
            </a:r>
          </a:p>
          <a:p>
            <a:r>
              <a:rPr lang="lv-LV" sz="2000" dirty="0"/>
              <a:t>Un </a:t>
            </a:r>
            <a:r>
              <a:rPr lang="lv-LV" sz="2000" dirty="0" err="1"/>
              <a:t>katris</a:t>
            </a:r>
            <a:r>
              <a:rPr lang="lv-LV" sz="2000" dirty="0"/>
              <a:t> pats sev tuvākais,</a:t>
            </a:r>
          </a:p>
          <a:p>
            <a:r>
              <a:rPr lang="lv-LV" sz="2000" dirty="0"/>
              <a:t>Tiklīdz kā izsalcis.</a:t>
            </a:r>
          </a:p>
        </p:txBody>
      </p:sp>
      <p:sp>
        <p:nvSpPr>
          <p:cNvPr id="8" name="TextBox 7">
            <a:extLst>
              <a:ext uri="{FF2B5EF4-FFF2-40B4-BE49-F238E27FC236}">
                <a16:creationId xmlns:a16="http://schemas.microsoft.com/office/drawing/2014/main" id="{3C1DA3D9-CBCB-2725-069F-D2A63E4887B0}"/>
              </a:ext>
            </a:extLst>
          </p:cNvPr>
          <p:cNvSpPr txBox="1"/>
          <p:nvPr/>
        </p:nvSpPr>
        <p:spPr>
          <a:xfrm>
            <a:off x="3864275" y="3846383"/>
            <a:ext cx="2489391" cy="2308324"/>
          </a:xfrm>
          <a:prstGeom prst="rect">
            <a:avLst/>
          </a:prstGeom>
          <a:noFill/>
        </p:spPr>
        <p:txBody>
          <a:bodyPr wrap="square">
            <a:spAutoFit/>
          </a:bodyPr>
          <a:lstStyle/>
          <a:p>
            <a:r>
              <a:rPr lang="lv-LV" dirty="0"/>
              <a:t>Grāmatu kaudzes</a:t>
            </a:r>
          </a:p>
          <a:p>
            <a:r>
              <a:rPr lang="lv-LV" dirty="0"/>
              <a:t>Velti tu šķirsti,</a:t>
            </a:r>
          </a:p>
          <a:p>
            <a:r>
              <a:rPr lang="lv-LV" dirty="0"/>
              <a:t>Mirušās audzes</a:t>
            </a:r>
          </a:p>
          <a:p>
            <a:r>
              <a:rPr lang="lv-LV" dirty="0"/>
              <a:t>Pētī, līdz mirsti.</a:t>
            </a:r>
          </a:p>
          <a:p>
            <a:r>
              <a:rPr lang="lv-LV" dirty="0"/>
              <a:t>Zinību nieki</a:t>
            </a:r>
          </a:p>
          <a:p>
            <a:r>
              <a:rPr lang="lv-LV" dirty="0"/>
              <a:t>Muļķus tik baro,</a:t>
            </a:r>
          </a:p>
          <a:p>
            <a:r>
              <a:rPr lang="lv-LV" dirty="0"/>
              <a:t>Pasaules prieki</a:t>
            </a:r>
          </a:p>
          <a:p>
            <a:r>
              <a:rPr lang="lv-LV" dirty="0"/>
              <a:t>Gaišāki staro.</a:t>
            </a:r>
          </a:p>
        </p:txBody>
      </p:sp>
    </p:spTree>
    <p:extLst>
      <p:ext uri="{BB962C8B-B14F-4D97-AF65-F5344CB8AC3E}">
        <p14:creationId xmlns:p14="http://schemas.microsoft.com/office/powerpoint/2010/main" val="394865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5832C69-1A05-BAB8-4856-EC0C6DB425FB}"/>
              </a:ext>
            </a:extLst>
          </p:cNvPr>
          <p:cNvSpPr>
            <a:spLocks noGrp="1"/>
          </p:cNvSpPr>
          <p:nvPr>
            <p:ph type="title"/>
          </p:nvPr>
        </p:nvSpPr>
        <p:spPr>
          <a:xfrm>
            <a:off x="6528046" y="1810592"/>
            <a:ext cx="5663953" cy="2889114"/>
          </a:xfrm>
        </p:spPr>
        <p:txBody>
          <a:bodyPr vert="horz" lIns="91440" tIns="45720" rIns="91440" bIns="45720" rtlCol="0" anchor="b">
            <a:normAutofit fontScale="90000"/>
          </a:bodyPr>
          <a:lstStyle/>
          <a:p>
            <a:pPr algn="ctr"/>
            <a:r>
              <a:rPr lang="en-US" sz="5000" dirty="0"/>
              <a:t>3.10.</a:t>
            </a:r>
            <a:br>
              <a:rPr lang="lv-LV" sz="5000" dirty="0"/>
            </a:br>
            <a:r>
              <a:rPr lang="en-US" sz="5000" dirty="0"/>
              <a:t>Eduard</a:t>
            </a:r>
            <a:r>
              <a:rPr lang="lv-LV" sz="5000" dirty="0" err="1"/>
              <a:t>am</a:t>
            </a:r>
            <a:r>
              <a:rPr lang="en-US" sz="5000" dirty="0"/>
              <a:t> </a:t>
            </a:r>
            <a:r>
              <a:rPr lang="en-US" sz="5000" dirty="0" err="1"/>
              <a:t>Veidenbaum</a:t>
            </a:r>
            <a:r>
              <a:rPr lang="lv-LV" sz="5000" dirty="0" err="1"/>
              <a:t>am</a:t>
            </a:r>
            <a:br>
              <a:rPr lang="lv-LV" sz="5000" dirty="0"/>
            </a:br>
            <a:r>
              <a:rPr lang="en-US" sz="5000" dirty="0"/>
              <a:t> (1867-1892)  </a:t>
            </a:r>
            <a:br>
              <a:rPr lang="lv-LV" sz="5000" dirty="0"/>
            </a:br>
            <a:r>
              <a:rPr lang="en-US" sz="5000" dirty="0"/>
              <a:t>155</a:t>
            </a:r>
          </a:p>
        </p:txBody>
      </p:sp>
      <p:pic>
        <p:nvPicPr>
          <p:cNvPr id="9218" name="Picture 2" descr="Izcilajam dumpiniekam Eduardam Veidenbaumam – 150">
            <a:extLst>
              <a:ext uri="{FF2B5EF4-FFF2-40B4-BE49-F238E27FC236}">
                <a16:creationId xmlns:a16="http://schemas.microsoft.com/office/drawing/2014/main" id="{F3DB4958-8328-E4FA-E4A4-F2F450704A0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417" b="22916"/>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3458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9CAA489-EC01-8735-32C8-6E4B3A50A5BB}"/>
              </a:ext>
            </a:extLst>
          </p:cNvPr>
          <p:cNvSpPr>
            <a:spLocks noGrp="1"/>
          </p:cNvSpPr>
          <p:nvPr>
            <p:ph type="title"/>
          </p:nvPr>
        </p:nvSpPr>
        <p:spPr>
          <a:xfrm>
            <a:off x="5929461" y="1783959"/>
            <a:ext cx="5780186" cy="2889114"/>
          </a:xfrm>
        </p:spPr>
        <p:txBody>
          <a:bodyPr vert="horz" lIns="91440" tIns="45720" rIns="91440" bIns="45720" rtlCol="0" anchor="b">
            <a:normAutofit fontScale="90000"/>
          </a:bodyPr>
          <a:lstStyle/>
          <a:p>
            <a:pPr algn="ctr"/>
            <a:r>
              <a:rPr lang="en-US" sz="5100" dirty="0"/>
              <a:t>10.10.</a:t>
            </a:r>
            <a:br>
              <a:rPr lang="lv-LV" sz="5100" dirty="0"/>
            </a:br>
            <a:r>
              <a:rPr lang="en-US" sz="5100" dirty="0"/>
              <a:t>Veronika</a:t>
            </a:r>
            <a:r>
              <a:rPr lang="lv-LV" sz="5100" dirty="0"/>
              <a:t>i</a:t>
            </a:r>
            <a:r>
              <a:rPr lang="en-US" sz="5100" dirty="0"/>
              <a:t> </a:t>
            </a:r>
            <a:r>
              <a:rPr lang="en-US" sz="5100" dirty="0" err="1"/>
              <a:t>Strēlerte</a:t>
            </a:r>
            <a:r>
              <a:rPr lang="lv-LV" sz="5100" dirty="0"/>
              <a:t>i</a:t>
            </a:r>
            <a:r>
              <a:rPr lang="en-US" sz="5100" dirty="0"/>
              <a:t> (1912-1995) </a:t>
            </a:r>
            <a:br>
              <a:rPr lang="lv-LV" sz="5100" dirty="0"/>
            </a:br>
            <a:r>
              <a:rPr lang="en-US" sz="5100" dirty="0"/>
              <a:t>110</a:t>
            </a:r>
          </a:p>
        </p:txBody>
      </p:sp>
      <p:pic>
        <p:nvPicPr>
          <p:cNvPr id="8194" name="Picture 2" descr="Kad atdosim parādu dzejniecei Veronikai Strēlertei? | LA.LV">
            <a:extLst>
              <a:ext uri="{FF2B5EF4-FFF2-40B4-BE49-F238E27FC236}">
                <a16:creationId xmlns:a16="http://schemas.microsoft.com/office/drawing/2014/main" id="{F1BADF0D-67B7-4E7B-6497-A12B5E75D38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409" b="13909"/>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7875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Veronikas Strēlertes kapa piemineklis">
            <a:extLst>
              <a:ext uri="{FF2B5EF4-FFF2-40B4-BE49-F238E27FC236}">
                <a16:creationId xmlns:a16="http://schemas.microsoft.com/office/drawing/2014/main" id="{6C729574-F1AA-69CC-1902-BAE55D53AF5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876" r="1" b="32644"/>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53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tura vietturis 4">
            <a:extLst>
              <a:ext uri="{FF2B5EF4-FFF2-40B4-BE49-F238E27FC236}">
                <a16:creationId xmlns:a16="http://schemas.microsoft.com/office/drawing/2014/main" id="{6F983581-B460-50D6-091F-64CCAE858B8E}"/>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979993" y="1773114"/>
            <a:ext cx="5627531" cy="3778250"/>
          </a:xfrm>
          <a:prstGeom prst="rect">
            <a:avLst/>
          </a:prstGeom>
        </p:spPr>
      </p:pic>
      <p:pic>
        <p:nvPicPr>
          <p:cNvPr id="5" name="Attēls 4">
            <a:extLst>
              <a:ext uri="{FF2B5EF4-FFF2-40B4-BE49-F238E27FC236}">
                <a16:creationId xmlns:a16="http://schemas.microsoft.com/office/drawing/2014/main" id="{596D3AC5-AC68-1B3C-3DB0-35B48D0BB0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397353" y="-14067"/>
            <a:ext cx="4259250" cy="4888653"/>
          </a:xfrm>
          <a:prstGeom prst="rect">
            <a:avLst/>
          </a:prstGeom>
        </p:spPr>
      </p:pic>
    </p:spTree>
    <p:extLst>
      <p:ext uri="{BB962C8B-B14F-4D97-AF65-F5344CB8AC3E}">
        <p14:creationId xmlns:p14="http://schemas.microsoft.com/office/powerpoint/2010/main" val="4160360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tura vietturis 3">
            <a:extLst>
              <a:ext uri="{FF2B5EF4-FFF2-40B4-BE49-F238E27FC236}">
                <a16:creationId xmlns:a16="http://schemas.microsoft.com/office/drawing/2014/main" id="{EBACD012-BD2E-4FF9-43C6-DBABD54C1D7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6223588" y="-1050034"/>
            <a:ext cx="4835766" cy="7287532"/>
          </a:xfrm>
          <a:prstGeom prst="rect">
            <a:avLst/>
          </a:prstGeom>
        </p:spPr>
      </p:pic>
      <p:pic>
        <p:nvPicPr>
          <p:cNvPr id="5" name="Attēls 4">
            <a:extLst>
              <a:ext uri="{FF2B5EF4-FFF2-40B4-BE49-F238E27FC236}">
                <a16:creationId xmlns:a16="http://schemas.microsoft.com/office/drawing/2014/main" id="{05933F59-774F-34B8-BBE9-1C25E2EC3E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388803" y="1230245"/>
            <a:ext cx="4311696" cy="4640228"/>
          </a:xfrm>
          <a:prstGeom prst="rect">
            <a:avLst/>
          </a:prstGeom>
        </p:spPr>
      </p:pic>
    </p:spTree>
    <p:extLst>
      <p:ext uri="{BB962C8B-B14F-4D97-AF65-F5344CB8AC3E}">
        <p14:creationId xmlns:p14="http://schemas.microsoft.com/office/powerpoint/2010/main" val="1396199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177B9A5-1057-390B-E00E-994EF8CC71F1}"/>
              </a:ext>
            </a:extLst>
          </p:cNvPr>
          <p:cNvSpPr>
            <a:spLocks noGrp="1"/>
          </p:cNvSpPr>
          <p:nvPr>
            <p:ph type="title"/>
          </p:nvPr>
        </p:nvSpPr>
        <p:spPr>
          <a:xfrm>
            <a:off x="6356413" y="1783959"/>
            <a:ext cx="5646198" cy="2889114"/>
          </a:xfrm>
        </p:spPr>
        <p:txBody>
          <a:bodyPr vert="horz" lIns="91440" tIns="45720" rIns="91440" bIns="45720" rtlCol="0" anchor="b">
            <a:normAutofit fontScale="90000"/>
          </a:bodyPr>
          <a:lstStyle/>
          <a:p>
            <a:pPr algn="ctr"/>
            <a:r>
              <a:rPr lang="en-US" sz="4800" dirty="0"/>
              <a:t>13.10. </a:t>
            </a:r>
            <a:br>
              <a:rPr lang="lv-LV" sz="4800" dirty="0"/>
            </a:br>
            <a:r>
              <a:rPr lang="en-US" sz="4800" dirty="0" err="1"/>
              <a:t>Linard</a:t>
            </a:r>
            <a:r>
              <a:rPr lang="lv-LV" sz="4800" dirty="0" err="1"/>
              <a:t>am</a:t>
            </a:r>
            <a:r>
              <a:rPr lang="en-US" sz="4800" dirty="0"/>
              <a:t> </a:t>
            </a:r>
            <a:r>
              <a:rPr lang="en-US" sz="4800" dirty="0" err="1"/>
              <a:t>Taun</a:t>
            </a:r>
            <a:r>
              <a:rPr lang="lv-LV" sz="4800" dirty="0" err="1"/>
              <a:t>am</a:t>
            </a:r>
            <a:r>
              <a:rPr lang="en-US" sz="4800" dirty="0"/>
              <a:t> (1922 – 1963) </a:t>
            </a:r>
            <a:br>
              <a:rPr lang="lv-LV" sz="4800" dirty="0"/>
            </a:br>
            <a:r>
              <a:rPr lang="en-US" sz="4800" dirty="0"/>
              <a:t> 100</a:t>
            </a:r>
          </a:p>
        </p:txBody>
      </p:sp>
      <p:pic>
        <p:nvPicPr>
          <p:cNvPr id="10242" name="Picture 2" descr="Linards Tauns">
            <a:extLst>
              <a:ext uri="{FF2B5EF4-FFF2-40B4-BE49-F238E27FC236}">
                <a16:creationId xmlns:a16="http://schemas.microsoft.com/office/drawing/2014/main" id="{23265D0E-7A4F-0F08-7A88-261D873132C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994" b="11182"/>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1864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a:extLst>
              <a:ext uri="{FF2B5EF4-FFF2-40B4-BE49-F238E27FC236}">
                <a16:creationId xmlns:a16="http://schemas.microsoft.com/office/drawing/2014/main" id="{88FF740B-FAE6-61D4-8C63-3186DEF759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311" r="15750"/>
          <a:stretch/>
        </p:blipFill>
        <p:spPr>
          <a:xfrm>
            <a:off x="3954390" y="275209"/>
            <a:ext cx="3774040" cy="5648284"/>
          </a:xfrm>
        </p:spPr>
      </p:pic>
      <p:pic>
        <p:nvPicPr>
          <p:cNvPr id="8" name="Satura vietturis 14">
            <a:extLst>
              <a:ext uri="{FF2B5EF4-FFF2-40B4-BE49-F238E27FC236}">
                <a16:creationId xmlns:a16="http://schemas.microsoft.com/office/drawing/2014/main" id="{81E032D1-9C38-1AA8-4443-0D8F25E10F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390" y="158640"/>
            <a:ext cx="3680588" cy="6540720"/>
          </a:xfrm>
          <a:prstGeom prst="rect">
            <a:avLst/>
          </a:prstGeom>
        </p:spPr>
      </p:pic>
      <p:pic>
        <p:nvPicPr>
          <p:cNvPr id="10" name="Attēls 9">
            <a:extLst>
              <a:ext uri="{FF2B5EF4-FFF2-40B4-BE49-F238E27FC236}">
                <a16:creationId xmlns:a16="http://schemas.microsoft.com/office/drawing/2014/main" id="{2086983A-91C7-4BF0-6C43-FA6F55A6275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689" r="261"/>
          <a:stretch/>
        </p:blipFill>
        <p:spPr>
          <a:xfrm>
            <a:off x="7912802" y="503483"/>
            <a:ext cx="4178808" cy="5413483"/>
          </a:xfrm>
          <a:prstGeom prst="rect">
            <a:avLst/>
          </a:prstGeom>
        </p:spPr>
      </p:pic>
    </p:spTree>
    <p:extLst>
      <p:ext uri="{BB962C8B-B14F-4D97-AF65-F5344CB8AC3E}">
        <p14:creationId xmlns:p14="http://schemas.microsoft.com/office/powerpoint/2010/main" val="284641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493534" y="251136"/>
            <a:ext cx="8911687" cy="518890"/>
          </a:xfrm>
        </p:spPr>
        <p:txBody>
          <a:bodyPr>
            <a:normAutofit fontScale="90000"/>
          </a:bodyPr>
          <a:lstStyle/>
          <a:p>
            <a:r>
              <a:rPr lang="en-US">
                <a:latin typeface="Times New Roman" panose="02020603050405020304" pitchFamily="18" charset="0"/>
                <a:cs typeface="Times New Roman" panose="02020603050405020304" pitchFamily="18" charset="0"/>
              </a:rPr>
              <a:t>Mērķis</a:t>
            </a:r>
            <a:endParaRPr lang="lv-LV" dirty="0">
              <a:latin typeface="Times New Roman" panose="02020603050405020304" pitchFamily="18" charset="0"/>
              <a:cs typeface="Times New Roman" panose="02020603050405020304" pitchFamily="18" charset="0"/>
            </a:endParaRPr>
          </a:p>
        </p:txBody>
      </p:sp>
      <p:sp>
        <p:nvSpPr>
          <p:cNvPr id="3" name="Satura vietturis 2"/>
          <p:cNvSpPr>
            <a:spLocks noGrp="1"/>
          </p:cNvSpPr>
          <p:nvPr>
            <p:ph idx="1"/>
          </p:nvPr>
        </p:nvSpPr>
        <p:spPr>
          <a:xfrm>
            <a:off x="2242786" y="994660"/>
            <a:ext cx="8911688" cy="5612204"/>
          </a:xfrm>
        </p:spPr>
        <p:txBody>
          <a:bodyPr>
            <a:normAutofit fontScale="85000" lnSpcReduction="20000"/>
          </a:bodyPr>
          <a:lstStyle/>
          <a:p>
            <a:pPr>
              <a:buFont typeface="Wingdings" panose="05000000000000000000" pitchFamily="2" charset="2"/>
              <a:buChar char="q"/>
            </a:pPr>
            <a:r>
              <a:rPr lang="lv-LV" altLang="lv-LV" sz="2000" dirty="0">
                <a:latin typeface="Times New Roman" panose="02020603050405020304" pitchFamily="18" charset="0"/>
                <a:cs typeface="Times New Roman" panose="02020603050405020304" pitchFamily="18" charset="0"/>
              </a:rPr>
              <a:t>veicināt interesi par dzeju, iepazīstinot skolēnus ar mazāk pazīstamiem dzejniekiem, dzejniekiem novadniekiem</a:t>
            </a:r>
          </a:p>
          <a:p>
            <a:pPr>
              <a:buFont typeface="Wingdings" panose="05000000000000000000" pitchFamily="2" charset="2"/>
              <a:buChar char="q"/>
            </a:pPr>
            <a:r>
              <a:rPr lang="lv-LV" altLang="lv-LV" sz="2000" dirty="0">
                <a:latin typeface="Times New Roman" panose="02020603050405020304" pitchFamily="18" charset="0"/>
                <a:cs typeface="Times New Roman" panose="02020603050405020304" pitchFamily="18" charset="0"/>
              </a:rPr>
              <a:t>dzejas apguves procesā pilnveidot sadarbību un viedokļu apmaiņu starp skolēniem</a:t>
            </a:r>
          </a:p>
          <a:p>
            <a:pPr>
              <a:buFont typeface="Wingdings" panose="05000000000000000000" pitchFamily="2" charset="2"/>
              <a:buChar char="q"/>
            </a:pPr>
            <a:r>
              <a:rPr lang="lv-LV" altLang="lv-LV" sz="2000" dirty="0">
                <a:latin typeface="Times New Roman" panose="02020603050405020304" pitchFamily="18" charset="0"/>
                <a:cs typeface="Times New Roman" panose="02020603050405020304" pitchFamily="18" charset="0"/>
              </a:rPr>
              <a:t>pilnveidot informācijas meklēšanas, atlases un prezentēšanas prasmes</a:t>
            </a:r>
          </a:p>
          <a:p>
            <a:pPr>
              <a:buFont typeface="Wingdings" panose="05000000000000000000" pitchFamily="2" charset="2"/>
              <a:buChar char="q"/>
            </a:pPr>
            <a:r>
              <a:rPr lang="lv-LV" altLang="lv-LV" sz="2000" dirty="0">
                <a:latin typeface="Times New Roman" panose="02020603050405020304" pitchFamily="18" charset="0"/>
                <a:cs typeface="Times New Roman" panose="02020603050405020304" pitchFamily="18" charset="0"/>
              </a:rPr>
              <a:t>aktivizēt skolēnu radošo darbību</a:t>
            </a:r>
          </a:p>
          <a:p>
            <a:pPr marL="0" indent="0">
              <a:buNone/>
            </a:pPr>
            <a:r>
              <a:rPr lang="lv-LV" sz="2000" b="1" dirty="0">
                <a:latin typeface="Times New Roman" panose="02020603050405020304" pitchFamily="18" charset="0"/>
                <a:cs typeface="Times New Roman" panose="02020603050405020304" pitchFamily="18" charset="0"/>
              </a:rPr>
              <a:t>Uzdevumi</a:t>
            </a:r>
          </a:p>
          <a:p>
            <a:pPr>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i</a:t>
            </a:r>
            <a:r>
              <a:rPr lang="lv-LV" sz="2000" dirty="0" err="1">
                <a:latin typeface="Times New Roman" panose="02020603050405020304" pitchFamily="18" charset="0"/>
                <a:cs typeface="Times New Roman" panose="02020603050405020304" pitchFamily="18" charset="0"/>
              </a:rPr>
              <a:t>epazīties</a:t>
            </a:r>
            <a:r>
              <a:rPr lang="lv-LV" sz="2000" dirty="0">
                <a:latin typeface="Times New Roman" panose="02020603050405020304" pitchFamily="18" charset="0"/>
                <a:cs typeface="Times New Roman" panose="02020603050405020304" pitchFamily="18" charset="0"/>
              </a:rPr>
              <a:t> ar piedāvātajām dzejoļu kopām</a:t>
            </a:r>
          </a:p>
          <a:p>
            <a:pPr>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f</a:t>
            </a:r>
            <a:r>
              <a:rPr lang="lv-LV" sz="2000" dirty="0" err="1">
                <a:latin typeface="Times New Roman" panose="02020603050405020304" pitchFamily="18" charset="0"/>
                <a:cs typeface="Times New Roman" panose="02020603050405020304" pitchFamily="18" charset="0"/>
              </a:rPr>
              <a:t>ormulēt</a:t>
            </a:r>
            <a:r>
              <a:rPr lang="lv-LV" sz="2000" dirty="0">
                <a:latin typeface="Times New Roman" panose="02020603050405020304" pitchFamily="18" charset="0"/>
                <a:cs typeface="Times New Roman" panose="02020603050405020304" pitchFamily="18" charset="0"/>
              </a:rPr>
              <a:t> to tematiku,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motīvu</a:t>
            </a:r>
            <a:r>
              <a:rPr lang="en-US" sz="2000" dirty="0">
                <a:latin typeface="Times New Roman" panose="02020603050405020304" pitchFamily="18" charset="0"/>
                <a:cs typeface="Times New Roman" panose="02020603050405020304" pitchFamily="18" charset="0"/>
              </a:rPr>
              <a:t>,</a:t>
            </a:r>
            <a:r>
              <a:rPr lang="lv-LV" sz="2000" dirty="0">
                <a:latin typeface="Times New Roman" panose="02020603050405020304" pitchFamily="18" charset="0"/>
                <a:cs typeface="Times New Roman" panose="02020603050405020304" pitchFamily="18" charset="0"/>
              </a:rPr>
              <a:t> meklēt kopīgo/atšķirīgo</a:t>
            </a:r>
          </a:p>
          <a:p>
            <a:pPr>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m</a:t>
            </a:r>
            <a:r>
              <a:rPr lang="lv-LV" sz="2000" dirty="0" err="1">
                <a:latin typeface="Times New Roman" panose="02020603050405020304" pitchFamily="18" charset="0"/>
                <a:cs typeface="Times New Roman" panose="02020603050405020304" pitchFamily="18" charset="0"/>
              </a:rPr>
              <a:t>eklēt</a:t>
            </a:r>
            <a:r>
              <a:rPr lang="lv-LV" sz="2000" dirty="0">
                <a:latin typeface="Times New Roman" panose="02020603050405020304" pitchFamily="18" charset="0"/>
                <a:cs typeface="Times New Roman" panose="02020603050405020304" pitchFamily="18" charset="0"/>
              </a:rPr>
              <a:t> dzejoļos kultūras zīmes</a:t>
            </a: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000" dirty="0" err="1">
                <a:latin typeface="Times New Roman" panose="02020603050405020304" pitchFamily="18" charset="0"/>
                <a:cs typeface="Times New Roman" panose="02020603050405020304" pitchFamily="18" charset="0"/>
              </a:rPr>
              <a:t>pētīt</a:t>
            </a:r>
            <a:r>
              <a:rPr lang="en-US" sz="2000" dirty="0">
                <a:latin typeface="Times New Roman" panose="02020603050405020304" pitchFamily="18" charset="0"/>
                <a:cs typeface="Times New Roman" panose="02020603050405020304" pitchFamily="18" charset="0"/>
              </a:rPr>
              <a:t> </a:t>
            </a:r>
            <a:r>
              <a:rPr lang="lv-LV" sz="2000" dirty="0">
                <a:latin typeface="Times New Roman" panose="02020603050405020304" pitchFamily="18" charset="0"/>
                <a:cs typeface="Times New Roman" panose="02020603050405020304" pitchFamily="18" charset="0"/>
              </a:rPr>
              <a:t>dzejas </a:t>
            </a:r>
            <a:r>
              <a:rPr lang="lv-LV" sz="2000" dirty="0" err="1">
                <a:latin typeface="Times New Roman" panose="02020603050405020304" pitchFamily="18" charset="0"/>
                <a:cs typeface="Times New Roman" panose="02020603050405020304" pitchFamily="18" charset="0"/>
              </a:rPr>
              <a:t>valod</a:t>
            </a:r>
            <a:r>
              <a:rPr lang="en-US" sz="2000" dirty="0">
                <a:latin typeface="Times New Roman" panose="02020603050405020304" pitchFamily="18" charset="0"/>
                <a:cs typeface="Times New Roman" panose="02020603050405020304" pitchFamily="18" charset="0"/>
              </a:rPr>
              <a:t>u (</a:t>
            </a:r>
            <a:r>
              <a:rPr lang="en-US" sz="2000" dirty="0" err="1">
                <a:latin typeface="Times New Roman" panose="02020603050405020304" pitchFamily="18" charset="0"/>
                <a:cs typeface="Times New Roman" panose="02020603050405020304" pitchFamily="18" charset="0"/>
              </a:rPr>
              <a:t>tēl.izt.līdz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leksika</a:t>
            </a:r>
            <a:r>
              <a:rPr lang="en-US" sz="2000" dirty="0">
                <a:latin typeface="Times New Roman" panose="02020603050405020304" pitchFamily="18" charset="0"/>
                <a:cs typeface="Times New Roman" panose="02020603050405020304" pitchFamily="18" charset="0"/>
              </a:rPr>
              <a:t>)</a:t>
            </a:r>
            <a:endParaRPr lang="lv-LV"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000" dirty="0" err="1">
                <a:latin typeface="Times New Roman" panose="02020603050405020304" pitchFamily="18" charset="0"/>
                <a:cs typeface="Times New Roman" panose="02020603050405020304" pitchFamily="18" charset="0"/>
              </a:rPr>
              <a:t>i</a:t>
            </a:r>
            <a:r>
              <a:rPr lang="lv-LV" sz="2000" dirty="0" err="1">
                <a:latin typeface="Times New Roman" panose="02020603050405020304" pitchFamily="18" charset="0"/>
                <a:cs typeface="Times New Roman" panose="02020603050405020304" pitchFamily="18" charset="0"/>
              </a:rPr>
              <a:t>zvēlēties</a:t>
            </a:r>
            <a:r>
              <a:rPr lang="lv-LV" sz="2000" dirty="0">
                <a:latin typeface="Times New Roman" panose="02020603050405020304" pitchFamily="18" charset="0"/>
                <a:cs typeface="Times New Roman" panose="02020603050405020304" pitchFamily="18" charset="0"/>
              </a:rPr>
              <a:t> autoru/dzejoli</a:t>
            </a:r>
          </a:p>
          <a:p>
            <a:pPr>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p</a:t>
            </a:r>
            <a:r>
              <a:rPr lang="lv-LV" sz="2000" dirty="0" err="1">
                <a:latin typeface="Times New Roman" panose="02020603050405020304" pitchFamily="18" charset="0"/>
                <a:cs typeface="Times New Roman" panose="02020603050405020304" pitchFamily="18" charset="0"/>
              </a:rPr>
              <a:t>rezentēt</a:t>
            </a:r>
            <a:r>
              <a:rPr lang="lv-LV" sz="2000" dirty="0">
                <a:latin typeface="Times New Roman" panose="02020603050405020304" pitchFamily="18" charset="0"/>
                <a:cs typeface="Times New Roman" panose="02020603050405020304" pitchFamily="18" charset="0"/>
              </a:rPr>
              <a:t> izvēlēto dzejas darbu</a:t>
            </a:r>
          </a:p>
          <a:p>
            <a:pPr marL="0" indent="0">
              <a:buNone/>
            </a:pPr>
            <a:r>
              <a:rPr lang="lv-LV" sz="2000" b="1" dirty="0">
                <a:latin typeface="Times New Roman" panose="02020603050405020304" pitchFamily="18" charset="0"/>
                <a:cs typeface="Times New Roman" panose="02020603050405020304" pitchFamily="18" charset="0"/>
              </a:rPr>
              <a:t>Sasniedzamais rezultāts</a:t>
            </a:r>
          </a:p>
          <a:p>
            <a:pPr>
              <a:buFont typeface="Wingdings" panose="05000000000000000000" pitchFamily="2" charset="2"/>
              <a:buChar char="q"/>
            </a:pPr>
            <a:r>
              <a:rPr lang="lv-LV" sz="2000" dirty="0">
                <a:latin typeface="Times New Roman" panose="02020603050405020304" pitchFamily="18" charset="0"/>
                <a:cs typeface="Times New Roman" panose="02020603050405020304" pitchFamily="18" charset="0"/>
              </a:rPr>
              <a:t>Ir izpratne par dzeju kā kultūras mantojuma veidu</a:t>
            </a:r>
          </a:p>
          <a:p>
            <a:pPr>
              <a:buFont typeface="Wingdings" panose="05000000000000000000" pitchFamily="2" charset="2"/>
              <a:buChar char="q"/>
            </a:pPr>
            <a:r>
              <a:rPr lang="lv-LV" sz="2000" dirty="0">
                <a:latin typeface="Times New Roman" panose="02020603050405020304" pitchFamily="18" charset="0"/>
                <a:cs typeface="Times New Roman" panose="02020603050405020304" pitchFamily="18" charset="0"/>
              </a:rPr>
              <a:t>Ir ieinteresēts iepazīt rakstnieku – novadnieku darbus</a:t>
            </a:r>
          </a:p>
          <a:p>
            <a:pPr>
              <a:buFont typeface="Wingdings" panose="05000000000000000000" pitchFamily="2" charset="2"/>
              <a:buChar char="q"/>
            </a:pPr>
            <a:r>
              <a:rPr lang="lv-LV" sz="2000" dirty="0">
                <a:latin typeface="Times New Roman" panose="02020603050405020304" pitchFamily="18" charset="0"/>
                <a:cs typeface="Times New Roman" panose="02020603050405020304" pitchFamily="18" charset="0"/>
              </a:rPr>
              <a:t>izprot dzejas saturu, interpretējot to caur dažādām radošām aktivitātēm</a:t>
            </a:r>
          </a:p>
          <a:p>
            <a:pPr>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i</a:t>
            </a:r>
            <a:r>
              <a:rPr lang="lv-LV" sz="2000" dirty="0" err="1">
                <a:latin typeface="Times New Roman" panose="02020603050405020304" pitchFamily="18" charset="0"/>
                <a:cs typeface="Times New Roman" panose="02020603050405020304" pitchFamily="18" charset="0"/>
              </a:rPr>
              <a:t>zstrādā</a:t>
            </a:r>
            <a:r>
              <a:rPr lang="lv-LV" sz="2000" dirty="0">
                <a:latin typeface="Times New Roman" panose="02020603050405020304" pitchFamily="18" charset="0"/>
                <a:cs typeface="Times New Roman" panose="02020603050405020304" pitchFamily="18" charset="0"/>
              </a:rPr>
              <a:t> individuālus projektus un iesaistās dažādos sadarbības projektos</a:t>
            </a:r>
          </a:p>
          <a:p>
            <a:pPr marL="0" indent="0">
              <a:buNone/>
            </a:pPr>
            <a:endParaRPr lang="lv-LV" dirty="0"/>
          </a:p>
        </p:txBody>
      </p:sp>
      <p:pic>
        <p:nvPicPr>
          <p:cNvPr id="5" name="Attēls 4" descr="Attēls, kurā ir teksts&#10;&#10;Apraksts ģenerēts automātiski">
            <a:extLst>
              <a:ext uri="{FF2B5EF4-FFF2-40B4-BE49-F238E27FC236}">
                <a16:creationId xmlns:a16="http://schemas.microsoft.com/office/drawing/2014/main" id="{4E40B342-4B09-9BA5-D4A3-844A16493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9027" y="14651"/>
            <a:ext cx="556048" cy="994053"/>
          </a:xfrm>
          <a:prstGeom prst="rect">
            <a:avLst/>
          </a:prstGeom>
        </p:spPr>
      </p:pic>
    </p:spTree>
    <p:extLst>
      <p:ext uri="{BB962C8B-B14F-4D97-AF65-F5344CB8AC3E}">
        <p14:creationId xmlns:p14="http://schemas.microsoft.com/office/powerpoint/2010/main" val="2144490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2DFFE66-0029-C1C0-C2EA-12851162CD14}"/>
              </a:ext>
            </a:extLst>
          </p:cNvPr>
          <p:cNvSpPr>
            <a:spLocks noGrp="1"/>
          </p:cNvSpPr>
          <p:nvPr>
            <p:ph type="title"/>
          </p:nvPr>
        </p:nvSpPr>
        <p:spPr>
          <a:xfrm>
            <a:off x="0" y="640080"/>
            <a:ext cx="5781675" cy="3566160"/>
          </a:xfrm>
        </p:spPr>
        <p:txBody>
          <a:bodyPr vert="horz" lIns="91440" tIns="45720" rIns="91440" bIns="45720" rtlCol="0" anchor="b">
            <a:normAutofit/>
          </a:bodyPr>
          <a:lstStyle/>
          <a:p>
            <a:pPr algn="ctr"/>
            <a:r>
              <a:rPr lang="en-US" sz="4000" dirty="0"/>
              <a:t>18.10.</a:t>
            </a:r>
            <a:br>
              <a:rPr lang="lv-LV" sz="4000" dirty="0"/>
            </a:br>
            <a:r>
              <a:rPr lang="en-US" sz="4000" dirty="0"/>
              <a:t>Albert</a:t>
            </a:r>
            <a:r>
              <a:rPr lang="lv-LV" sz="4000" dirty="0" err="1"/>
              <a:t>am</a:t>
            </a:r>
            <a:r>
              <a:rPr lang="en-US" sz="4000" dirty="0"/>
              <a:t> </a:t>
            </a:r>
            <a:r>
              <a:rPr lang="en-US" sz="4000" dirty="0" err="1"/>
              <a:t>Kronenberg</a:t>
            </a:r>
            <a:r>
              <a:rPr lang="lv-LV" sz="4000" dirty="0" err="1"/>
              <a:t>am</a:t>
            </a:r>
            <a:br>
              <a:rPr lang="lv-LV" sz="4000" dirty="0"/>
            </a:br>
            <a:r>
              <a:rPr lang="en-US" sz="4000" dirty="0"/>
              <a:t> (1887 – 1958)</a:t>
            </a:r>
            <a:br>
              <a:rPr lang="lv-LV" sz="4000" dirty="0"/>
            </a:br>
            <a:r>
              <a:rPr lang="en-US" sz="4000" dirty="0"/>
              <a:t>135</a:t>
            </a:r>
          </a:p>
        </p:txBody>
      </p:sp>
      <p:pic>
        <p:nvPicPr>
          <p:cNvPr id="11266" name="Picture 2" descr="Literatūra - Personas - Alberts Kronenbergs">
            <a:extLst>
              <a:ext uri="{FF2B5EF4-FFF2-40B4-BE49-F238E27FC236}">
                <a16:creationId xmlns:a16="http://schemas.microsoft.com/office/drawing/2014/main" id="{364B9257-C4DC-B4F6-21DD-EBD9AA1DBEC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733" b="1123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9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descr="Kronenbergs – Egrāmatas Latviski, Grāmatas Latviešu valodā, Bezmaksas,  Grāmatu grāmatnīca">
            <a:extLst>
              <a:ext uri="{FF2B5EF4-FFF2-40B4-BE49-F238E27FC236}">
                <a16:creationId xmlns:a16="http://schemas.microsoft.com/office/drawing/2014/main" id="{35765E71-3470-5BC0-9B24-A4B3A8F275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7450" y="0"/>
            <a:ext cx="2648371" cy="382436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Zvaigzne ABC - Tuntuļu Jurītis">
            <a:extLst>
              <a:ext uri="{FF2B5EF4-FFF2-40B4-BE49-F238E27FC236}">
                <a16:creationId xmlns:a16="http://schemas.microsoft.com/office/drawing/2014/main" id="{55215601-8ADF-44F4-D4D1-064E4D1BF3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1" y="420399"/>
            <a:ext cx="2659472" cy="37723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azais ganiņš un viņa brīnišķīgais ceļojums">
            <a:extLst>
              <a:ext uri="{FF2B5EF4-FFF2-40B4-BE49-F238E27FC236}">
                <a16:creationId xmlns:a16="http://schemas.microsoft.com/office/drawing/2014/main" id="{0009F0AF-6176-0F38-3EB1-3259A3B597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74" r="1" b="1"/>
          <a:stretch/>
        </p:blipFill>
        <p:spPr bwMode="auto">
          <a:xfrm>
            <a:off x="3253241" y="94652"/>
            <a:ext cx="2646677" cy="372971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Zvaigzne ABC - Jērādiņa">
            <a:extLst>
              <a:ext uri="{FF2B5EF4-FFF2-40B4-BE49-F238E27FC236}">
                <a16:creationId xmlns:a16="http://schemas.microsoft.com/office/drawing/2014/main" id="{1D8E49B7-9C3C-EB4A-F72C-F8807362756B}"/>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1" b="1446"/>
          <a:stretch/>
        </p:blipFill>
        <p:spPr bwMode="auto">
          <a:xfrm>
            <a:off x="9223587" y="94652"/>
            <a:ext cx="2648372" cy="37287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E399E86-D5C8-D98F-6CF4-512FBCFA18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2387" y="3691595"/>
            <a:ext cx="4703043" cy="316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21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tura vietturis 5">
            <a:extLst>
              <a:ext uri="{FF2B5EF4-FFF2-40B4-BE49-F238E27FC236}">
                <a16:creationId xmlns:a16="http://schemas.microsoft.com/office/drawing/2014/main" id="{CFA51A43-4FC2-93E0-27B3-3520F597F2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 r="3991" b="44831"/>
          <a:stretch/>
        </p:blipFill>
        <p:spPr>
          <a:xfrm>
            <a:off x="567651" y="369079"/>
            <a:ext cx="5264978" cy="5518864"/>
          </a:xfrm>
        </p:spPr>
      </p:pic>
      <p:pic>
        <p:nvPicPr>
          <p:cNvPr id="5" name="Satura vietturis 5">
            <a:extLst>
              <a:ext uri="{FF2B5EF4-FFF2-40B4-BE49-F238E27FC236}">
                <a16:creationId xmlns:a16="http://schemas.microsoft.com/office/drawing/2014/main" id="{919C1C99-99FC-68EB-C9E7-4B5C41A63D2A}"/>
              </a:ext>
            </a:extLst>
          </p:cNvPr>
          <p:cNvPicPr>
            <a:picLocks noChangeAspect="1"/>
          </p:cNvPicPr>
          <p:nvPr/>
        </p:nvPicPr>
        <p:blipFill rotWithShape="1">
          <a:blip r:embed="rId3">
            <a:extLst>
              <a:ext uri="{28A0092B-C50C-407E-A947-70E740481C1C}">
                <a14:useLocalDpi xmlns:a14="http://schemas.microsoft.com/office/drawing/2010/main" val="0"/>
              </a:ext>
            </a:extLst>
          </a:blip>
          <a:srcRect l="-623" t="55001" r="1392" b="4033"/>
          <a:stretch/>
        </p:blipFill>
        <p:spPr>
          <a:xfrm>
            <a:off x="6096000" y="1628709"/>
            <a:ext cx="5655743" cy="4259234"/>
          </a:xfrm>
          <a:prstGeom prst="rect">
            <a:avLst/>
          </a:prstGeom>
        </p:spPr>
      </p:pic>
    </p:spTree>
    <p:extLst>
      <p:ext uri="{BB962C8B-B14F-4D97-AF65-F5344CB8AC3E}">
        <p14:creationId xmlns:p14="http://schemas.microsoft.com/office/powerpoint/2010/main" val="2423562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4951435-33C5-EAD5-3473-4CEE5CD957D0}"/>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gn="ctr"/>
            <a:r>
              <a:rPr lang="en-US" dirty="0"/>
              <a:t>21.10.</a:t>
            </a:r>
            <a:br>
              <a:rPr lang="lv-LV" dirty="0"/>
            </a:br>
            <a:r>
              <a:rPr lang="en-US" dirty="0"/>
              <a:t> Andrej</a:t>
            </a:r>
            <a:r>
              <a:rPr lang="lv-LV" dirty="0" err="1"/>
              <a:t>am</a:t>
            </a:r>
            <a:r>
              <a:rPr lang="en-US" dirty="0"/>
              <a:t> </a:t>
            </a:r>
            <a:r>
              <a:rPr lang="en-US" dirty="0" err="1"/>
              <a:t>Eglīti</a:t>
            </a:r>
            <a:r>
              <a:rPr lang="lv-LV" dirty="0"/>
              <a:t>m</a:t>
            </a:r>
            <a:r>
              <a:rPr lang="en-US" dirty="0"/>
              <a:t> </a:t>
            </a:r>
            <a:br>
              <a:rPr lang="lv-LV" dirty="0"/>
            </a:br>
            <a:r>
              <a:rPr lang="en-US" dirty="0"/>
              <a:t>(1912- 2006)  </a:t>
            </a:r>
            <a:br>
              <a:rPr lang="lv-LV" dirty="0"/>
            </a:br>
            <a:r>
              <a:rPr lang="en-US" dirty="0"/>
              <a:t>110</a:t>
            </a:r>
          </a:p>
        </p:txBody>
      </p:sp>
      <p:pic>
        <p:nvPicPr>
          <p:cNvPr id="7170" name="Picture 2" descr="Literature - Persons - Andrejs Eglītis">
            <a:extLst>
              <a:ext uri="{FF2B5EF4-FFF2-40B4-BE49-F238E27FC236}">
                <a16:creationId xmlns:a16="http://schemas.microsoft.com/office/drawing/2014/main" id="{5D32B79B-DE81-8AE2-7331-52AF1CBBD72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132" r="-1" b="88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99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Satura vietturis 18">
            <a:extLst>
              <a:ext uri="{FF2B5EF4-FFF2-40B4-BE49-F238E27FC236}">
                <a16:creationId xmlns:a16="http://schemas.microsoft.com/office/drawing/2014/main" id="{BDCF0D53-0B94-21B1-EDB0-42FA37BE9D6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280091" y="1253331"/>
            <a:ext cx="6626589" cy="4351338"/>
          </a:xfrm>
        </p:spPr>
      </p:pic>
      <p:pic>
        <p:nvPicPr>
          <p:cNvPr id="24" name="Attēls 23">
            <a:extLst>
              <a:ext uri="{FF2B5EF4-FFF2-40B4-BE49-F238E27FC236}">
                <a16:creationId xmlns:a16="http://schemas.microsoft.com/office/drawing/2014/main" id="{0967D683-324E-E306-1C6B-B56BA53F9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15373" y="-79899"/>
            <a:ext cx="4445000" cy="6858000"/>
          </a:xfrm>
          <a:prstGeom prst="rect">
            <a:avLst/>
          </a:prstGeom>
        </p:spPr>
      </p:pic>
    </p:spTree>
    <p:extLst>
      <p:ext uri="{BB962C8B-B14F-4D97-AF65-F5344CB8AC3E}">
        <p14:creationId xmlns:p14="http://schemas.microsoft.com/office/powerpoint/2010/main" val="2376048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170272C-E14B-9F70-DB2C-E99FE11B925E}"/>
              </a:ext>
            </a:extLst>
          </p:cNvPr>
          <p:cNvSpPr>
            <a:spLocks noGrp="1"/>
          </p:cNvSpPr>
          <p:nvPr>
            <p:ph type="title"/>
          </p:nvPr>
        </p:nvSpPr>
        <p:spPr>
          <a:xfrm>
            <a:off x="838200" y="365125"/>
            <a:ext cx="10827058" cy="2049601"/>
          </a:xfrm>
        </p:spPr>
        <p:txBody>
          <a:bodyPr>
            <a:normAutofit/>
          </a:bodyPr>
          <a:lstStyle/>
          <a:p>
            <a:r>
              <a:rPr lang="lv-LV" sz="2400" dirty="0">
                <a:solidFill>
                  <a:srgbClr val="000000"/>
                </a:solidFill>
                <a:latin typeface="Arial" panose="020B0604020202020204" pitchFamily="34" charset="0"/>
              </a:rPr>
              <a:t>«</a:t>
            </a:r>
            <a:r>
              <a:rPr lang="lv-LV" sz="2400" b="0" i="0" dirty="0">
                <a:solidFill>
                  <a:srgbClr val="000000"/>
                </a:solidFill>
                <a:effectLst/>
                <a:latin typeface="Arial" panose="020B0604020202020204" pitchFamily="34" charset="0"/>
              </a:rPr>
              <a:t>Visa mana dzeja veltīta tikai Tēvzemei. Visas manas uzrakstītās grāmatas ir manas dzimtās zemes cildinājums. Dzeja ir manī ierakstīta. Visi dzejoļi ir no zemapziņas. Bieži vien tie ir uzplaiksnījumi, kad vajag tikai pierakstīt.» </a:t>
            </a:r>
            <a:r>
              <a:rPr lang="lv-LV" sz="1800" b="0" i="0" dirty="0" err="1">
                <a:solidFill>
                  <a:srgbClr val="000000"/>
                </a:solidFill>
                <a:effectLst/>
                <a:latin typeface="Arial" panose="020B0604020202020204" pitchFamily="34" charset="0"/>
              </a:rPr>
              <a:t>A.Eglītis</a:t>
            </a:r>
            <a:endParaRPr lang="lv-LV" sz="1800" dirty="0"/>
          </a:p>
        </p:txBody>
      </p:sp>
      <p:sp>
        <p:nvSpPr>
          <p:cNvPr id="3" name="Satura vietturis 2">
            <a:extLst>
              <a:ext uri="{FF2B5EF4-FFF2-40B4-BE49-F238E27FC236}">
                <a16:creationId xmlns:a16="http://schemas.microsoft.com/office/drawing/2014/main" id="{7EAC1C6A-D17A-7D5B-12F3-04497E7A177D}"/>
              </a:ext>
            </a:extLst>
          </p:cNvPr>
          <p:cNvSpPr>
            <a:spLocks noGrp="1"/>
          </p:cNvSpPr>
          <p:nvPr>
            <p:ph idx="1"/>
          </p:nvPr>
        </p:nvSpPr>
        <p:spPr>
          <a:xfrm>
            <a:off x="917331" y="1307919"/>
            <a:ext cx="10515600" cy="2213614"/>
          </a:xfrm>
        </p:spPr>
        <p:txBody>
          <a:bodyPr/>
          <a:lstStyle/>
          <a:p>
            <a:pPr algn="l"/>
            <a:endParaRPr lang="lv-LV" b="0" i="0" dirty="0">
              <a:effectLst/>
              <a:latin typeface="Arial" panose="020B0604020202020204" pitchFamily="34" charset="0"/>
            </a:endParaRPr>
          </a:p>
          <a:p>
            <a:pPr algn="l"/>
            <a:r>
              <a:rPr lang="lv-LV" b="0" i="0" dirty="0">
                <a:effectLst/>
                <a:latin typeface="Arial" panose="020B0604020202020204" pitchFamily="34" charset="0"/>
              </a:rPr>
              <a:t>1945.g.no Liepājas kopā ar daudziem citiem latviešu inteliģentiem bēgļu laivā emigrē uz </a:t>
            </a:r>
            <a:r>
              <a:rPr lang="lv-LV" dirty="0">
                <a:latin typeface="Arial" panose="020B0604020202020204" pitchFamily="34" charset="0"/>
              </a:rPr>
              <a:t>Zviedriju </a:t>
            </a:r>
            <a:r>
              <a:rPr lang="lv-LV" b="0" i="0" dirty="0">
                <a:effectLst/>
                <a:latin typeface="Arial" panose="020B0604020202020204" pitchFamily="34" charset="0"/>
              </a:rPr>
              <a:t>(</a:t>
            </a:r>
            <a:r>
              <a:rPr lang="lv-LV" dirty="0">
                <a:latin typeface="Arial" panose="020B0604020202020204" pitchFamily="34" charset="0"/>
              </a:rPr>
              <a:t>Gotlandi</a:t>
            </a:r>
            <a:r>
              <a:rPr lang="lv-LV" b="0" i="0" dirty="0">
                <a:effectLst/>
                <a:latin typeface="Arial" panose="020B0604020202020204" pitchFamily="34" charset="0"/>
              </a:rPr>
              <a:t>). Dzīvojis </a:t>
            </a:r>
            <a:r>
              <a:rPr lang="lv-LV" dirty="0">
                <a:latin typeface="Arial" panose="020B0604020202020204" pitchFamily="34" charset="0"/>
              </a:rPr>
              <a:t>Stokholmā</a:t>
            </a:r>
            <a:r>
              <a:rPr lang="lv-LV" b="0" i="0" dirty="0">
                <a:effectLst/>
                <a:latin typeface="Arial" panose="020B0604020202020204" pitchFamily="34" charset="0"/>
              </a:rPr>
              <a:t>.</a:t>
            </a:r>
          </a:p>
          <a:p>
            <a:pPr algn="l"/>
            <a:r>
              <a:rPr lang="lv-LV" b="0" i="0" dirty="0">
                <a:effectLst/>
                <a:latin typeface="Arial" panose="020B0604020202020204" pitchFamily="34" charset="0"/>
              </a:rPr>
              <a:t>Aktīvi iesaistās trimdas latviešu sabiedriskajā dzīvē. </a:t>
            </a:r>
            <a:r>
              <a:rPr lang="lv-LV" dirty="0">
                <a:latin typeface="Arial" panose="020B0604020202020204" pitchFamily="34" charset="0"/>
              </a:rPr>
              <a:t>1994</a:t>
            </a:r>
            <a:r>
              <a:rPr lang="lv-LV" b="0" i="0" dirty="0">
                <a:effectLst/>
                <a:latin typeface="Arial" panose="020B0604020202020204" pitchFamily="34" charset="0"/>
              </a:rPr>
              <a:t>. gadā apbalvots ar IV šķiras </a:t>
            </a:r>
            <a:r>
              <a:rPr lang="lv-LV" dirty="0">
                <a:latin typeface="Arial" panose="020B0604020202020204" pitchFamily="34" charset="0"/>
              </a:rPr>
              <a:t>Triju Zvaigžņu ordeni</a:t>
            </a:r>
            <a:r>
              <a:rPr lang="lv-LV" b="0" i="0" dirty="0">
                <a:effectLst/>
                <a:latin typeface="Arial" panose="020B0604020202020204" pitchFamily="34" charset="0"/>
              </a:rPr>
              <a:t>, </a:t>
            </a:r>
            <a:r>
              <a:rPr lang="lv-LV" dirty="0">
                <a:latin typeface="Arial" panose="020B0604020202020204" pitchFamily="34" charset="0"/>
              </a:rPr>
              <a:t>1998.g. </a:t>
            </a:r>
            <a:r>
              <a:rPr lang="lv-LV" b="0" i="0" dirty="0">
                <a:effectLst/>
                <a:latin typeface="Arial" panose="020B0604020202020204" pitchFamily="34" charset="0"/>
              </a:rPr>
              <a:t>pēc 53 svešumā pavadītiem gadiem atgriežas uz patstāvīgu dzīvi Latvijā.</a:t>
            </a:r>
          </a:p>
          <a:p>
            <a:endParaRPr lang="lv-LV" dirty="0"/>
          </a:p>
        </p:txBody>
      </p:sp>
      <p:pic>
        <p:nvPicPr>
          <p:cNvPr id="4" name="Satura vietturis 4" descr="Attēls, kurā ir teksts&#10;&#10;Apraksts ģenerēts automātiski">
            <a:extLst>
              <a:ext uri="{FF2B5EF4-FFF2-40B4-BE49-F238E27FC236}">
                <a16:creationId xmlns:a16="http://schemas.microsoft.com/office/drawing/2014/main" id="{BE47EF0C-183A-5EE8-C3CB-7752418E6C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304" t="9903" r="34807" b="28480"/>
          <a:stretch/>
        </p:blipFill>
        <p:spPr>
          <a:xfrm rot="10800000">
            <a:off x="4887029" y="3264751"/>
            <a:ext cx="5160679" cy="3089915"/>
          </a:xfrm>
          <a:prstGeom prst="rect">
            <a:avLst/>
          </a:prstGeom>
        </p:spPr>
      </p:pic>
    </p:spTree>
    <p:extLst>
      <p:ext uri="{BB962C8B-B14F-4D97-AF65-F5344CB8AC3E}">
        <p14:creationId xmlns:p14="http://schemas.microsoft.com/office/powerpoint/2010/main" val="1336989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Jaunas kultūrvietas ideja Dobelē – pilsētā vēlas iedzīvināt radošuma ideju « Hilda» / Raksts">
            <a:extLst>
              <a:ext uri="{FF2B5EF4-FFF2-40B4-BE49-F238E27FC236}">
                <a16:creationId xmlns:a16="http://schemas.microsoft.com/office/drawing/2014/main" id="{213A5914-620D-F2FC-65BC-765DC9804A6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263" b="420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220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A438A61-E083-F0A8-2E5E-F7C849744DD0}"/>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pPr algn="ctr"/>
            <a:r>
              <a:rPr lang="en-US" sz="5400" dirty="0"/>
              <a:t>5.11.</a:t>
            </a:r>
            <a:br>
              <a:rPr lang="lv-LV" sz="5400" dirty="0"/>
            </a:br>
            <a:r>
              <a:rPr lang="en-US" sz="5400" dirty="0"/>
              <a:t> Hilda</a:t>
            </a:r>
            <a:r>
              <a:rPr lang="lv-LV" sz="5400" dirty="0"/>
              <a:t>i</a:t>
            </a:r>
            <a:r>
              <a:rPr lang="en-US" sz="5400" dirty="0"/>
              <a:t> </a:t>
            </a:r>
            <a:r>
              <a:rPr lang="en-US" sz="5400" dirty="0" err="1"/>
              <a:t>Vīka</a:t>
            </a:r>
            <a:r>
              <a:rPr lang="lv-LV" sz="5400" dirty="0"/>
              <a:t>i</a:t>
            </a:r>
            <a:r>
              <a:rPr lang="en-US" sz="5400" dirty="0"/>
              <a:t> </a:t>
            </a:r>
            <a:br>
              <a:rPr lang="lv-LV" sz="5400" dirty="0"/>
            </a:br>
            <a:r>
              <a:rPr lang="en-US" sz="5400" dirty="0"/>
              <a:t>(1897-1963) 125</a:t>
            </a:r>
          </a:p>
        </p:txBody>
      </p:sp>
      <p:pic>
        <p:nvPicPr>
          <p:cNvPr id="4098" name="Picture 2" descr="Hilda Vīka Eglīte">
            <a:extLst>
              <a:ext uri="{FF2B5EF4-FFF2-40B4-BE49-F238E27FC236}">
                <a16:creationId xmlns:a16="http://schemas.microsoft.com/office/drawing/2014/main" id="{60341AE9-B2EE-064C-F4DB-5517D71958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547" r="-1" b="3254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83043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tura vietturis 4">
            <a:extLst>
              <a:ext uri="{FF2B5EF4-FFF2-40B4-BE49-F238E27FC236}">
                <a16:creationId xmlns:a16="http://schemas.microsoft.com/office/drawing/2014/main" id="{FBC7CD4E-59BF-5F1B-C4CF-D60D83B30C4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57900" y="955266"/>
            <a:ext cx="5468201" cy="4672536"/>
          </a:xfrm>
          <a:prstGeom prst="rect">
            <a:avLst/>
          </a:prstGeom>
        </p:spPr>
      </p:pic>
      <p:pic>
        <p:nvPicPr>
          <p:cNvPr id="6" name="Attēls 5">
            <a:extLst>
              <a:ext uri="{FF2B5EF4-FFF2-40B4-BE49-F238E27FC236}">
                <a16:creationId xmlns:a16="http://schemas.microsoft.com/office/drawing/2014/main" id="{A5E5F962-D4E3-092A-1BB3-68E1ADE9BD88}"/>
              </a:ext>
            </a:extLst>
          </p:cNvPr>
          <p:cNvPicPr>
            <a:picLocks noChangeAspect="1"/>
          </p:cNvPicPr>
          <p:nvPr/>
        </p:nvPicPr>
        <p:blipFill rotWithShape="1">
          <a:blip r:embed="rId3">
            <a:extLst>
              <a:ext uri="{28A0092B-C50C-407E-A947-70E740481C1C}">
                <a14:useLocalDpi xmlns:a14="http://schemas.microsoft.com/office/drawing/2010/main" val="0"/>
              </a:ext>
            </a:extLst>
          </a:blip>
          <a:srcRect l="11364" t="3236" r="9795" b="3560"/>
          <a:stretch/>
        </p:blipFill>
        <p:spPr>
          <a:xfrm>
            <a:off x="7755149" y="233039"/>
            <a:ext cx="3382392" cy="6391922"/>
          </a:xfrm>
          <a:prstGeom prst="rect">
            <a:avLst/>
          </a:prstGeom>
        </p:spPr>
      </p:pic>
    </p:spTree>
    <p:extLst>
      <p:ext uri="{BB962C8B-B14F-4D97-AF65-F5344CB8AC3E}">
        <p14:creationId xmlns:p14="http://schemas.microsoft.com/office/powerpoint/2010/main" val="255754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E17B19F-6F3E-2128-3D8F-E94678EDB161}"/>
              </a:ext>
            </a:extLst>
          </p:cNvPr>
          <p:cNvSpPr>
            <a:spLocks noGrp="1"/>
          </p:cNvSpPr>
          <p:nvPr>
            <p:ph type="title"/>
          </p:nvPr>
        </p:nvSpPr>
        <p:spPr>
          <a:xfrm>
            <a:off x="4965430" y="629268"/>
            <a:ext cx="6586491" cy="1286160"/>
          </a:xfrm>
        </p:spPr>
        <p:txBody>
          <a:bodyPr anchor="b">
            <a:normAutofit/>
          </a:bodyPr>
          <a:lstStyle/>
          <a:p>
            <a:endParaRPr lang="lv-LV"/>
          </a:p>
        </p:txBody>
      </p:sp>
      <p:sp>
        <p:nvSpPr>
          <p:cNvPr id="3" name="Satura vietturis 2">
            <a:extLst>
              <a:ext uri="{FF2B5EF4-FFF2-40B4-BE49-F238E27FC236}">
                <a16:creationId xmlns:a16="http://schemas.microsoft.com/office/drawing/2014/main" id="{D3C07A01-7ECE-D4A8-C702-F3D5FE73AE33}"/>
              </a:ext>
            </a:extLst>
          </p:cNvPr>
          <p:cNvSpPr>
            <a:spLocks noGrp="1"/>
          </p:cNvSpPr>
          <p:nvPr>
            <p:ph idx="1"/>
          </p:nvPr>
        </p:nvSpPr>
        <p:spPr>
          <a:xfrm>
            <a:off x="4965431" y="2438400"/>
            <a:ext cx="6586489" cy="3785419"/>
          </a:xfrm>
        </p:spPr>
        <p:txBody>
          <a:bodyPr>
            <a:normAutofit/>
          </a:bodyPr>
          <a:lstStyle/>
          <a:p>
            <a:r>
              <a:rPr lang="lv-LV" sz="2000" dirty="0">
                <a:hlinkClick r:id="rId2"/>
              </a:rPr>
              <a:t>Pēc 60 gadiem manuskripts pārtop grāmatā «Dobeles karalis» / Raksts (lsm.lv)</a:t>
            </a:r>
            <a:endParaRPr lang="lv-LV" sz="2000" dirty="0"/>
          </a:p>
          <a:p>
            <a:endParaRPr lang="lv-LV" sz="2000" dirty="0"/>
          </a:p>
        </p:txBody>
      </p:sp>
      <p:pic>
        <p:nvPicPr>
          <p:cNvPr id="15362" name="Picture 2">
            <a:extLst>
              <a:ext uri="{FF2B5EF4-FFF2-40B4-BE49-F238E27FC236}">
                <a16:creationId xmlns:a16="http://schemas.microsoft.com/office/drawing/2014/main" id="{D940EBF3-0A6E-70BB-C616-B646B17ECC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0" r="121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7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Satura vietturis 2">
            <a:extLst>
              <a:ext uri="{FF2B5EF4-FFF2-40B4-BE49-F238E27FC236}">
                <a16:creationId xmlns:a16="http://schemas.microsoft.com/office/drawing/2014/main" id="{1644E08A-BA05-2832-FFF3-132DB3D373B0}"/>
              </a:ext>
            </a:extLst>
          </p:cNvPr>
          <p:cNvGraphicFramePr>
            <a:graphicFrameLocks noGrp="1"/>
          </p:cNvGraphicFramePr>
          <p:nvPr>
            <p:ph idx="1"/>
            <p:extLst>
              <p:ext uri="{D42A27DB-BD31-4B8C-83A1-F6EECF244321}">
                <p14:modId xmlns:p14="http://schemas.microsoft.com/office/powerpoint/2010/main" val="1367695940"/>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746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298FCA0-7F8C-9D84-1189-7267850F841B}"/>
              </a:ext>
            </a:extLst>
          </p:cNvPr>
          <p:cNvSpPr>
            <a:spLocks noGrp="1"/>
          </p:cNvSpPr>
          <p:nvPr>
            <p:ph type="title"/>
          </p:nvPr>
        </p:nvSpPr>
        <p:spPr>
          <a:xfrm>
            <a:off x="1024631" y="674704"/>
            <a:ext cx="4375151" cy="4308390"/>
          </a:xfrm>
        </p:spPr>
        <p:txBody>
          <a:bodyPr vert="horz" lIns="91440" tIns="45720" rIns="91440" bIns="45720" rtlCol="0" anchor="b">
            <a:normAutofit/>
          </a:bodyPr>
          <a:lstStyle/>
          <a:p>
            <a:pPr algn="ctr"/>
            <a:r>
              <a:rPr lang="en-US" sz="4400" dirty="0">
                <a:solidFill>
                  <a:schemeClr val="tx1"/>
                </a:solidFill>
              </a:rPr>
              <a:t>20.12. </a:t>
            </a:r>
            <a:br>
              <a:rPr lang="lv-LV" sz="4400" dirty="0">
                <a:solidFill>
                  <a:schemeClr val="tx1"/>
                </a:solidFill>
              </a:rPr>
            </a:br>
            <a:r>
              <a:rPr lang="en-US" sz="4400" dirty="0">
                <a:solidFill>
                  <a:schemeClr val="tx1"/>
                </a:solidFill>
              </a:rPr>
              <a:t>Bruno </a:t>
            </a:r>
            <a:r>
              <a:rPr lang="en-US" sz="4400" dirty="0" err="1">
                <a:solidFill>
                  <a:schemeClr val="tx1"/>
                </a:solidFill>
              </a:rPr>
              <a:t>Saulīti</a:t>
            </a:r>
            <a:r>
              <a:rPr lang="lv-LV" sz="4400" dirty="0">
                <a:solidFill>
                  <a:schemeClr val="tx1"/>
                </a:solidFill>
              </a:rPr>
              <a:t>m</a:t>
            </a:r>
            <a:r>
              <a:rPr lang="en-US" sz="4400" dirty="0">
                <a:solidFill>
                  <a:schemeClr val="tx1"/>
                </a:solidFill>
              </a:rPr>
              <a:t> (1922 – 1970) </a:t>
            </a:r>
            <a:r>
              <a:rPr lang="lv-LV" sz="4400" dirty="0">
                <a:solidFill>
                  <a:schemeClr val="tx1"/>
                </a:solidFill>
              </a:rPr>
              <a:t>   </a:t>
            </a:r>
            <a:r>
              <a:rPr lang="en-US" sz="4400" dirty="0">
                <a:solidFill>
                  <a:schemeClr val="tx1"/>
                </a:solidFill>
              </a:rPr>
              <a:t>100</a:t>
            </a:r>
          </a:p>
        </p:txBody>
      </p:sp>
      <p:pic>
        <p:nvPicPr>
          <p:cNvPr id="5122" name="Picture 2" descr="Literatūra - Personas - Bruno Saulītis">
            <a:extLst>
              <a:ext uri="{FF2B5EF4-FFF2-40B4-BE49-F238E27FC236}">
                <a16:creationId xmlns:a16="http://schemas.microsoft.com/office/drawing/2014/main" id="{FEE7B65A-7026-4C00-F2E4-64B0C56247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822" r="2" b="2"/>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40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tura vietturis 3">
            <a:extLst>
              <a:ext uri="{FF2B5EF4-FFF2-40B4-BE49-F238E27FC236}">
                <a16:creationId xmlns:a16="http://schemas.microsoft.com/office/drawing/2014/main" id="{E568AF20-4C91-B988-DEAC-D892050458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4625" y="286636"/>
            <a:ext cx="5557421" cy="6571364"/>
          </a:xfrm>
          <a:prstGeom prst="rect">
            <a:avLst/>
          </a:prstGeom>
        </p:spPr>
      </p:pic>
    </p:spTree>
    <p:extLst>
      <p:ext uri="{BB962C8B-B14F-4D97-AF65-F5344CB8AC3E}">
        <p14:creationId xmlns:p14="http://schemas.microsoft.com/office/powerpoint/2010/main" val="3485418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BED0B90-7D99-0314-5667-8975C9B8CD8A}"/>
              </a:ext>
            </a:extLst>
          </p:cNvPr>
          <p:cNvSpPr>
            <a:spLocks noGrp="1"/>
          </p:cNvSpPr>
          <p:nvPr>
            <p:ph type="title"/>
          </p:nvPr>
        </p:nvSpPr>
        <p:spPr>
          <a:xfrm>
            <a:off x="298645" y="1540492"/>
            <a:ext cx="3879232" cy="2248122"/>
          </a:xfrm>
        </p:spPr>
        <p:txBody>
          <a:bodyPr vert="horz" lIns="91440" tIns="45720" rIns="91440" bIns="45720" rtlCol="0" anchor="b">
            <a:normAutofit fontScale="90000"/>
          </a:bodyPr>
          <a:lstStyle/>
          <a:p>
            <a:pPr algn="ctr"/>
            <a:r>
              <a:rPr lang="en-US" sz="3800" dirty="0"/>
              <a:t>24.12. </a:t>
            </a:r>
            <a:br>
              <a:rPr lang="lv-LV" sz="3800" dirty="0"/>
            </a:br>
            <a:r>
              <a:rPr lang="en-US" sz="3800" dirty="0" err="1"/>
              <a:t>Jāni</a:t>
            </a:r>
            <a:r>
              <a:rPr lang="lv-LV" sz="3800" dirty="0"/>
              <a:t>m </a:t>
            </a:r>
            <a:r>
              <a:rPr lang="en-US" sz="3800" dirty="0" err="1"/>
              <a:t>Ziemeļniek</a:t>
            </a:r>
            <a:r>
              <a:rPr lang="lv-LV" sz="3800" dirty="0" err="1"/>
              <a:t>am</a:t>
            </a:r>
            <a:r>
              <a:rPr lang="en-US" sz="3800" dirty="0"/>
              <a:t> (1897-1930) </a:t>
            </a:r>
            <a:br>
              <a:rPr lang="lv-LV" sz="3800" dirty="0"/>
            </a:br>
            <a:r>
              <a:rPr lang="en-US" sz="3800" dirty="0"/>
              <a:t> 125</a:t>
            </a:r>
          </a:p>
        </p:txBody>
      </p:sp>
      <p:pic>
        <p:nvPicPr>
          <p:cNvPr id="6146" name="Picture 2" descr="Jānis Ziemeļnieks: “skumjais mūzu dēls” un opija vergs | LA.LV">
            <a:extLst>
              <a:ext uri="{FF2B5EF4-FFF2-40B4-BE49-F238E27FC236}">
                <a16:creationId xmlns:a16="http://schemas.microsoft.com/office/drawing/2014/main" id="{86DF8E0D-E88C-9042-D06F-03C3D826759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8307" b="9091"/>
          <a:stretch/>
        </p:blipFill>
        <p:spPr bwMode="auto">
          <a:xfrm>
            <a:off x="3728728" y="284086"/>
            <a:ext cx="8364069" cy="595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251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35A0A20-C16F-42DC-24CE-A5309409F322}"/>
              </a:ext>
            </a:extLst>
          </p:cNvPr>
          <p:cNvSpPr>
            <a:spLocks noGrp="1"/>
          </p:cNvSpPr>
          <p:nvPr>
            <p:ph type="title"/>
          </p:nvPr>
        </p:nvSpPr>
        <p:spPr>
          <a:xfrm>
            <a:off x="838200" y="365126"/>
            <a:ext cx="10515600" cy="797850"/>
          </a:xfrm>
        </p:spPr>
        <p:txBody>
          <a:bodyPr>
            <a:normAutofit fontScale="90000"/>
          </a:bodyPr>
          <a:lstStyle/>
          <a:p>
            <a:pPr algn="ctr"/>
            <a:r>
              <a:rPr lang="lv-LV" b="1" dirty="0"/>
              <a:t>Man prātā vakars zvaigznēm apmirdzētais...</a:t>
            </a:r>
            <a:br>
              <a:rPr lang="lv-LV" b="1" dirty="0"/>
            </a:br>
            <a:endParaRPr lang="lv-LV" dirty="0"/>
          </a:p>
        </p:txBody>
      </p:sp>
      <p:sp>
        <p:nvSpPr>
          <p:cNvPr id="3" name="Satura vietturis 2">
            <a:extLst>
              <a:ext uri="{FF2B5EF4-FFF2-40B4-BE49-F238E27FC236}">
                <a16:creationId xmlns:a16="http://schemas.microsoft.com/office/drawing/2014/main" id="{E0464144-3F52-5291-3712-19333569570C}"/>
              </a:ext>
            </a:extLst>
          </p:cNvPr>
          <p:cNvSpPr>
            <a:spLocks noGrp="1"/>
          </p:cNvSpPr>
          <p:nvPr>
            <p:ph idx="1"/>
          </p:nvPr>
        </p:nvSpPr>
        <p:spPr>
          <a:xfrm>
            <a:off x="2853431" y="1296141"/>
            <a:ext cx="6849862" cy="5013987"/>
          </a:xfrm>
        </p:spPr>
        <p:txBody>
          <a:bodyPr/>
          <a:lstStyle/>
          <a:p>
            <a:pPr marL="0" indent="0">
              <a:spcBef>
                <a:spcPts val="0"/>
              </a:spcBef>
              <a:buNone/>
            </a:pPr>
            <a:endParaRPr lang="lv-LV" b="1" dirty="0"/>
          </a:p>
          <a:p>
            <a:pPr marL="0" indent="0">
              <a:spcBef>
                <a:spcPts val="0"/>
              </a:spcBef>
              <a:buNone/>
            </a:pPr>
            <a:r>
              <a:rPr lang="lv-LV" sz="2400" dirty="0"/>
              <a:t>Man prātā vakars zvaigznēm apmirdzētais,</a:t>
            </a:r>
          </a:p>
          <a:p>
            <a:pPr marL="0" indent="0">
              <a:spcBef>
                <a:spcPts val="0"/>
              </a:spcBef>
              <a:buNone/>
            </a:pPr>
            <a:r>
              <a:rPr lang="lv-LV" sz="2400" dirty="0"/>
              <a:t>Kad tālu gājām zilā krēslā mēs,</a:t>
            </a:r>
          </a:p>
          <a:p>
            <a:pPr marL="0" indent="0">
              <a:spcBef>
                <a:spcPts val="0"/>
              </a:spcBef>
              <a:buNone/>
            </a:pPr>
            <a:r>
              <a:rPr lang="lv-LV" sz="2400" dirty="0"/>
              <a:t>Tad nolaidies </a:t>
            </a:r>
            <a:r>
              <a:rPr lang="lv-LV" sz="2400" dirty="0" err="1"/>
              <a:t>bij</a:t>
            </a:r>
            <a:r>
              <a:rPr lang="lv-LV" sz="2400" dirty="0"/>
              <a:t> mīlas klusums svētais</a:t>
            </a:r>
          </a:p>
          <a:p>
            <a:pPr marL="0" indent="0">
              <a:spcBef>
                <a:spcPts val="0"/>
              </a:spcBef>
              <a:buNone/>
            </a:pPr>
            <a:r>
              <a:rPr lang="lv-LV" sz="2400" dirty="0"/>
              <a:t>Pēc ilgiem laikiem mūsu dvēselēs.</a:t>
            </a:r>
          </a:p>
          <a:p>
            <a:pPr marL="0" indent="0">
              <a:spcBef>
                <a:spcPts val="0"/>
              </a:spcBef>
              <a:buNone/>
            </a:pPr>
            <a:r>
              <a:rPr lang="lv-LV" sz="2400" dirty="0"/>
              <a:t>Tavs daiļums teica: «Ņem kaut ko priekš sevi:</a:t>
            </a:r>
          </a:p>
          <a:p>
            <a:pPr marL="0" indent="0">
              <a:spcBef>
                <a:spcPts val="0"/>
              </a:spcBef>
              <a:buNone/>
            </a:pPr>
            <a:r>
              <a:rPr lang="lv-LV" sz="2400" dirty="0"/>
              <a:t>No vaiņaga ko mana mīla vij!»</a:t>
            </a:r>
          </a:p>
          <a:p>
            <a:pPr marL="0" indent="0">
              <a:spcBef>
                <a:spcPts val="0"/>
              </a:spcBef>
              <a:buNone/>
            </a:pPr>
            <a:r>
              <a:rPr lang="lv-LV" sz="2400" dirty="0"/>
              <a:t>Bet es nenieka neņēmu no tevis,</a:t>
            </a:r>
          </a:p>
          <a:p>
            <a:pPr marL="0" indent="0">
              <a:spcBef>
                <a:spcPts val="0"/>
              </a:spcBef>
              <a:buNone/>
            </a:pPr>
            <a:r>
              <a:rPr lang="lv-LV" sz="2400" dirty="0"/>
              <a:t>Jo viss kas tev man pašam toreiz bij.</a:t>
            </a:r>
          </a:p>
        </p:txBody>
      </p:sp>
    </p:spTree>
    <p:extLst>
      <p:ext uri="{BB962C8B-B14F-4D97-AF65-F5344CB8AC3E}">
        <p14:creationId xmlns:p14="http://schemas.microsoft.com/office/powerpoint/2010/main" val="415578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838200" y="2094172"/>
            <a:ext cx="4706389" cy="1325563"/>
          </a:xfrm>
        </p:spPr>
        <p:txBody>
          <a:bodyPr>
            <a:normAutofit/>
          </a:bodyPr>
          <a:lstStyle/>
          <a:p>
            <a:r>
              <a:rPr lang="en-US" dirty="0"/>
              <a:t>S</a:t>
            </a:r>
            <a:r>
              <a:rPr lang="lv-LV" dirty="0" err="1"/>
              <a:t>ērij</a:t>
            </a:r>
            <a:r>
              <a:rPr lang="en-US" dirty="0"/>
              <a:t>ā</a:t>
            </a:r>
            <a:r>
              <a:rPr lang="lv-LV" dirty="0"/>
              <a:t> “Es esmu…”.</a:t>
            </a:r>
            <a:br>
              <a:rPr lang="lv-LV" dirty="0"/>
            </a:br>
            <a:endParaRPr lang="lv-LV" dirty="0"/>
          </a:p>
        </p:txBody>
      </p:sp>
      <p:pic>
        <p:nvPicPr>
          <p:cNvPr id="1026" name="Picture 2" descr="http://www.virja.lv/public/assets/books/cover_9b7cee33131658841b0457b2e6dd68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96519" y="1501106"/>
            <a:ext cx="311664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F401FED-294A-7E63-621E-2349597EE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678" y="48952"/>
            <a:ext cx="2962969" cy="669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997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D120036-925C-B855-8F8B-476F7052BB9A}"/>
              </a:ext>
            </a:extLst>
          </p:cNvPr>
          <p:cNvSpPr>
            <a:spLocks noGrp="1"/>
          </p:cNvSpPr>
          <p:nvPr>
            <p:ph type="title"/>
          </p:nvPr>
        </p:nvSpPr>
        <p:spPr>
          <a:xfrm>
            <a:off x="643467" y="795508"/>
            <a:ext cx="4092525" cy="2814957"/>
          </a:xfrm>
        </p:spPr>
        <p:txBody>
          <a:bodyPr vert="horz" lIns="91440" tIns="45720" rIns="91440" bIns="45720" rtlCol="0" anchor="b">
            <a:normAutofit fontScale="90000"/>
          </a:bodyPr>
          <a:lstStyle/>
          <a:p>
            <a:pPr algn="ctr"/>
            <a:r>
              <a:rPr lang="en-US" sz="4700" dirty="0">
                <a:solidFill>
                  <a:schemeClr val="tx1"/>
                </a:solidFill>
              </a:rPr>
              <a:t>7.02. </a:t>
            </a:r>
            <a:br>
              <a:rPr lang="en-US" sz="4700" dirty="0">
                <a:solidFill>
                  <a:schemeClr val="tx1"/>
                </a:solidFill>
              </a:rPr>
            </a:br>
            <a:r>
              <a:rPr lang="en-US" sz="4700" dirty="0" err="1">
                <a:solidFill>
                  <a:schemeClr val="tx1"/>
                </a:solidFill>
              </a:rPr>
              <a:t>Ārija</a:t>
            </a:r>
            <a:r>
              <a:rPr lang="lv-LV" sz="4700" dirty="0">
                <a:solidFill>
                  <a:schemeClr val="tx1"/>
                </a:solidFill>
              </a:rPr>
              <a:t>i</a:t>
            </a:r>
            <a:r>
              <a:rPr lang="en-US" sz="4700" dirty="0">
                <a:solidFill>
                  <a:schemeClr val="tx1"/>
                </a:solidFill>
              </a:rPr>
              <a:t> </a:t>
            </a:r>
            <a:r>
              <a:rPr lang="en-US" sz="4700" dirty="0" err="1">
                <a:solidFill>
                  <a:schemeClr val="tx1"/>
                </a:solidFill>
              </a:rPr>
              <a:t>Elksne</a:t>
            </a:r>
            <a:r>
              <a:rPr lang="lv-LV" sz="4700" dirty="0">
                <a:solidFill>
                  <a:schemeClr val="tx1"/>
                </a:solidFill>
              </a:rPr>
              <a:t>i</a:t>
            </a:r>
            <a:r>
              <a:rPr lang="en-US" sz="4700" dirty="0">
                <a:solidFill>
                  <a:schemeClr val="tx1"/>
                </a:solidFill>
              </a:rPr>
              <a:t> (1928-1984)- 95</a:t>
            </a:r>
          </a:p>
        </p:txBody>
      </p:sp>
      <p:pic>
        <p:nvPicPr>
          <p:cNvPr id="4" name="Picture 2" descr="Nevienam negribu es būt par nastu”. Ārijas Elksnes laime un melnākais  rudens | LA.LV">
            <a:extLst>
              <a:ext uri="{FF2B5EF4-FFF2-40B4-BE49-F238E27FC236}">
                <a16:creationId xmlns:a16="http://schemas.microsoft.com/office/drawing/2014/main" id="{4D536C0C-B98E-90AB-9F4B-1D22F5A7FF9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08" r="-1" b="16407"/>
          <a:stretch/>
        </p:blipFill>
        <p:spPr bwMode="auto">
          <a:xfrm>
            <a:off x="5101771" y="10"/>
            <a:ext cx="7094361"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58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62C5992-5F00-FC15-7E97-A80116C0BC9B}"/>
              </a:ext>
            </a:extLst>
          </p:cNvPr>
          <p:cNvSpPr>
            <a:spLocks noGrp="1"/>
          </p:cNvSpPr>
          <p:nvPr>
            <p:ph idx="1"/>
          </p:nvPr>
        </p:nvSpPr>
        <p:spPr>
          <a:xfrm>
            <a:off x="3497344" y="325225"/>
            <a:ext cx="5957741" cy="6377233"/>
          </a:xfrm>
        </p:spPr>
        <p:txBody>
          <a:bodyPr>
            <a:normAutofit/>
          </a:bodyPr>
          <a:lstStyle/>
          <a:p>
            <a:pPr marL="0" indent="0">
              <a:buNone/>
            </a:pPr>
            <a:r>
              <a:rPr lang="lv-LV" sz="4000" b="0" dirty="0">
                <a:effectLst/>
                <a:latin typeface="inherit"/>
              </a:rPr>
              <a:t>             </a:t>
            </a:r>
            <a:r>
              <a:rPr lang="lv-LV" sz="4000" b="1" dirty="0">
                <a:effectLst/>
                <a:latin typeface="inherit"/>
              </a:rPr>
              <a:t>Es neticu</a:t>
            </a:r>
          </a:p>
          <a:p>
            <a:pPr marL="0" indent="0" algn="l">
              <a:buNone/>
            </a:pPr>
            <a:r>
              <a:rPr lang="lv-LV" sz="2800" b="0" i="0" dirty="0">
                <a:solidFill>
                  <a:srgbClr val="222222"/>
                </a:solidFill>
                <a:effectLst/>
                <a:latin typeface="-apple-system"/>
              </a:rPr>
              <a:t>Es neticu, ka var bez cilvēkiem,</a:t>
            </a:r>
            <a:br>
              <a:rPr lang="lv-LV" sz="2800" b="0" i="0" dirty="0">
                <a:solidFill>
                  <a:srgbClr val="222222"/>
                </a:solidFill>
                <a:effectLst/>
                <a:latin typeface="-apple-system"/>
              </a:rPr>
            </a:br>
            <a:r>
              <a:rPr lang="lv-LV" sz="2800" b="0" i="0" dirty="0">
                <a:solidFill>
                  <a:srgbClr val="222222"/>
                </a:solidFill>
                <a:effectLst/>
                <a:latin typeface="-apple-system"/>
              </a:rPr>
              <a:t>Es vienmēr esmu traukusies uz tiem –</a:t>
            </a:r>
            <a:br>
              <a:rPr lang="lv-LV" sz="2800" b="0" i="0" dirty="0">
                <a:solidFill>
                  <a:srgbClr val="222222"/>
                </a:solidFill>
                <a:effectLst/>
                <a:latin typeface="-apple-system"/>
              </a:rPr>
            </a:br>
            <a:r>
              <a:rPr lang="lv-LV" sz="2800" b="0" i="0" dirty="0">
                <a:solidFill>
                  <a:srgbClr val="222222"/>
                </a:solidFill>
                <a:effectLst/>
                <a:latin typeface="-apple-system"/>
              </a:rPr>
              <a:t>Uz gaišiem logiem rudens naktī melnā,</a:t>
            </a:r>
            <a:br>
              <a:rPr lang="lv-LV" sz="2800" b="0" i="0" dirty="0">
                <a:solidFill>
                  <a:srgbClr val="222222"/>
                </a:solidFill>
                <a:effectLst/>
                <a:latin typeface="-apple-system"/>
              </a:rPr>
            </a:br>
            <a:r>
              <a:rPr lang="lv-LV" sz="2800" b="0" i="0" dirty="0">
                <a:solidFill>
                  <a:srgbClr val="222222"/>
                </a:solidFill>
                <a:effectLst/>
                <a:latin typeface="-apple-system"/>
              </a:rPr>
              <a:t>Uz oglītēm zem izdzisušiem pelniem…</a:t>
            </a:r>
            <a:br>
              <a:rPr lang="lv-LV" sz="2800" b="0" i="0" dirty="0">
                <a:solidFill>
                  <a:srgbClr val="222222"/>
                </a:solidFill>
                <a:effectLst/>
                <a:latin typeface="-apple-system"/>
              </a:rPr>
            </a:br>
            <a:r>
              <a:rPr lang="lv-LV" sz="2800" b="0" i="0" dirty="0">
                <a:solidFill>
                  <a:srgbClr val="222222"/>
                </a:solidFill>
                <a:effectLst/>
                <a:latin typeface="-apple-system"/>
              </a:rPr>
              <a:t>Es neticu, ka var bez cilvēkiem,</a:t>
            </a:r>
            <a:br>
              <a:rPr lang="lv-LV" sz="2800" b="0" i="0" dirty="0">
                <a:solidFill>
                  <a:srgbClr val="222222"/>
                </a:solidFill>
                <a:effectLst/>
                <a:latin typeface="-apple-system"/>
              </a:rPr>
            </a:br>
            <a:r>
              <a:rPr lang="lv-LV" sz="2800" b="0" i="0" dirty="0">
                <a:solidFill>
                  <a:srgbClr val="222222"/>
                </a:solidFill>
                <a:effectLst/>
                <a:latin typeface="-apple-system"/>
              </a:rPr>
              <a:t>Es vienmēr esmu steigusies uz tiem</a:t>
            </a:r>
            <a:br>
              <a:rPr lang="lv-LV" sz="2800" b="0" i="0" dirty="0">
                <a:solidFill>
                  <a:srgbClr val="222222"/>
                </a:solidFill>
                <a:effectLst/>
                <a:latin typeface="-apple-system"/>
              </a:rPr>
            </a:br>
            <a:r>
              <a:rPr lang="lv-LV" sz="2800" b="0" i="0" dirty="0">
                <a:solidFill>
                  <a:srgbClr val="222222"/>
                </a:solidFill>
                <a:effectLst/>
                <a:latin typeface="-apple-system"/>
              </a:rPr>
              <a:t>Ar lētticības palmu zaru rokā,</a:t>
            </a:r>
            <a:br>
              <a:rPr lang="lv-LV" sz="2800" b="0" i="0" dirty="0">
                <a:solidFill>
                  <a:srgbClr val="222222"/>
                </a:solidFill>
                <a:effectLst/>
                <a:latin typeface="-apple-system"/>
              </a:rPr>
            </a:br>
            <a:r>
              <a:rPr lang="lv-LV" sz="2800" b="0" i="0" dirty="0">
                <a:solidFill>
                  <a:srgbClr val="222222"/>
                </a:solidFill>
                <a:effectLst/>
                <a:latin typeface="-apple-system"/>
              </a:rPr>
              <a:t>Ar skaļu prieku un ar slēptām mokām.</a:t>
            </a:r>
            <a:br>
              <a:rPr lang="lv-LV" sz="2800" b="0" i="0" dirty="0">
                <a:solidFill>
                  <a:srgbClr val="222222"/>
                </a:solidFill>
                <a:effectLst/>
                <a:latin typeface="-apple-system"/>
              </a:rPr>
            </a:br>
            <a:r>
              <a:rPr lang="lv-LV" sz="2800" b="0" i="0" dirty="0">
                <a:solidFill>
                  <a:srgbClr val="222222"/>
                </a:solidFill>
                <a:effectLst/>
                <a:latin typeface="-apple-system"/>
              </a:rPr>
              <a:t>Es neticu, ka var bez cilvēkiem.</a:t>
            </a:r>
            <a:br>
              <a:rPr lang="lv-LV" sz="2800" b="0" i="0" dirty="0">
                <a:solidFill>
                  <a:srgbClr val="222222"/>
                </a:solidFill>
                <a:effectLst/>
                <a:latin typeface="-apple-system"/>
              </a:rPr>
            </a:br>
            <a:r>
              <a:rPr lang="lv-LV" sz="2800" b="0" i="0" dirty="0">
                <a:solidFill>
                  <a:srgbClr val="222222"/>
                </a:solidFill>
                <a:effectLst/>
                <a:latin typeface="-apple-system"/>
              </a:rPr>
              <a:t>Es vienmēr esmu degusi pēc tiem.</a:t>
            </a:r>
            <a:br>
              <a:rPr lang="lv-LV" sz="2800" b="0" i="0" dirty="0">
                <a:solidFill>
                  <a:srgbClr val="222222"/>
                </a:solidFill>
                <a:effectLst/>
                <a:latin typeface="-apple-system"/>
              </a:rPr>
            </a:br>
            <a:r>
              <a:rPr lang="lv-LV" sz="2800" b="0" i="0" dirty="0">
                <a:solidFill>
                  <a:srgbClr val="222222"/>
                </a:solidFill>
                <a:effectLst/>
                <a:latin typeface="-apple-system"/>
              </a:rPr>
              <a:t>No viņiem visas mana mūža bēdas,</a:t>
            </a:r>
            <a:br>
              <a:rPr lang="lv-LV" sz="2800" b="0" i="0" dirty="0">
                <a:solidFill>
                  <a:srgbClr val="222222"/>
                </a:solidFill>
                <a:effectLst/>
                <a:latin typeface="-apple-system"/>
              </a:rPr>
            </a:br>
            <a:r>
              <a:rPr lang="lv-LV" sz="2800" b="0" i="0" dirty="0">
                <a:solidFill>
                  <a:srgbClr val="222222"/>
                </a:solidFill>
                <a:effectLst/>
                <a:latin typeface="-apple-system"/>
              </a:rPr>
              <a:t>No viņiem nedzēšamas gaismas pēdas.</a:t>
            </a:r>
          </a:p>
          <a:p>
            <a:endParaRPr lang="lv-LV" dirty="0"/>
          </a:p>
        </p:txBody>
      </p:sp>
    </p:spTree>
    <p:extLst>
      <p:ext uri="{BB962C8B-B14F-4D97-AF65-F5344CB8AC3E}">
        <p14:creationId xmlns:p14="http://schemas.microsoft.com/office/powerpoint/2010/main" val="4021123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FFFE4667-C7FA-CCDA-A864-0ABFB5E6F864}"/>
              </a:ext>
            </a:extLst>
          </p:cNvPr>
          <p:cNvSpPr>
            <a:spLocks noGrp="1"/>
          </p:cNvSpPr>
          <p:nvPr>
            <p:ph idx="1"/>
          </p:nvPr>
        </p:nvSpPr>
        <p:spPr>
          <a:xfrm>
            <a:off x="2271860" y="518473"/>
            <a:ext cx="3824140" cy="6155703"/>
          </a:xfrm>
        </p:spPr>
        <p:txBody>
          <a:bodyPr>
            <a:normAutofit/>
          </a:bodyPr>
          <a:lstStyle/>
          <a:p>
            <a:pPr marL="0" indent="0" algn="ctr">
              <a:buNone/>
            </a:pPr>
            <a:r>
              <a:rPr lang="lv-LV" sz="3600" b="1" dirty="0">
                <a:effectLst/>
                <a:latin typeface="inherit"/>
              </a:rPr>
              <a:t>Lai būtu</a:t>
            </a:r>
          </a:p>
          <a:p>
            <a:pPr algn="l"/>
            <a:r>
              <a:rPr lang="lv-LV" b="0" i="0" dirty="0">
                <a:solidFill>
                  <a:srgbClr val="222222"/>
                </a:solidFill>
                <a:effectLst/>
                <a:latin typeface="-apple-system"/>
              </a:rPr>
              <a:t>Lai būtu kam novēlēt Gaiziņu</a:t>
            </a:r>
            <a:br>
              <a:rPr lang="lv-LV" b="0" i="0" dirty="0">
                <a:solidFill>
                  <a:srgbClr val="222222"/>
                </a:solidFill>
                <a:effectLst/>
                <a:latin typeface="-apple-system"/>
              </a:rPr>
            </a:br>
            <a:r>
              <a:rPr lang="lv-LV" b="0" i="0" dirty="0">
                <a:solidFill>
                  <a:srgbClr val="222222"/>
                </a:solidFill>
                <a:effectLst/>
                <a:latin typeface="-apple-system"/>
              </a:rPr>
              <a:t>Un </a:t>
            </a:r>
            <a:r>
              <a:rPr lang="lv-LV" b="0" i="0" dirty="0" err="1">
                <a:solidFill>
                  <a:srgbClr val="222222"/>
                </a:solidFill>
                <a:effectLst/>
                <a:latin typeface="-apple-system"/>
              </a:rPr>
              <a:t>Piebalgas</a:t>
            </a:r>
            <a:r>
              <a:rPr lang="lv-LV" b="0" i="0" dirty="0">
                <a:solidFill>
                  <a:srgbClr val="222222"/>
                </a:solidFill>
                <a:effectLst/>
                <a:latin typeface="-apple-system"/>
              </a:rPr>
              <a:t> pakalnus maigos,</a:t>
            </a:r>
            <a:br>
              <a:rPr lang="lv-LV" b="0" i="0" dirty="0">
                <a:solidFill>
                  <a:srgbClr val="222222"/>
                </a:solidFill>
                <a:effectLst/>
                <a:latin typeface="-apple-system"/>
              </a:rPr>
            </a:br>
            <a:r>
              <a:rPr lang="lv-LV" b="0" i="0" dirty="0">
                <a:solidFill>
                  <a:srgbClr val="222222"/>
                </a:solidFill>
                <a:effectLst/>
                <a:latin typeface="-apple-system"/>
              </a:rPr>
              <a:t>Un pelēkā šūnakmens plaisiņas</a:t>
            </a:r>
            <a:br>
              <a:rPr lang="lv-LV" b="0" i="0" dirty="0">
                <a:solidFill>
                  <a:srgbClr val="222222"/>
                </a:solidFill>
                <a:effectLst/>
                <a:latin typeface="-apple-system"/>
              </a:rPr>
            </a:br>
            <a:r>
              <a:rPr lang="lv-LV" b="0" i="0" dirty="0">
                <a:solidFill>
                  <a:srgbClr val="222222"/>
                </a:solidFill>
                <a:effectLst/>
                <a:latin typeface="-apple-system"/>
              </a:rPr>
              <a:t>Uz Mātes Latvijas vaiga.</a:t>
            </a:r>
          </a:p>
          <a:p>
            <a:pPr algn="l"/>
            <a:r>
              <a:rPr lang="lv-LV" b="0" i="0" dirty="0">
                <a:solidFill>
                  <a:srgbClr val="222222"/>
                </a:solidFill>
                <a:effectLst/>
                <a:latin typeface="-apple-system"/>
              </a:rPr>
              <a:t>Lai būtu kam novēlēt tīrumus</a:t>
            </a:r>
            <a:br>
              <a:rPr lang="lv-LV" b="0" i="0" dirty="0">
                <a:solidFill>
                  <a:srgbClr val="222222"/>
                </a:solidFill>
                <a:effectLst/>
                <a:latin typeface="-apple-system"/>
              </a:rPr>
            </a:br>
            <a:r>
              <a:rPr lang="lv-LV" b="0" i="0" dirty="0">
                <a:solidFill>
                  <a:srgbClr val="222222"/>
                </a:solidFill>
                <a:effectLst/>
                <a:latin typeface="-apple-system"/>
              </a:rPr>
              <a:t>Un zemkopja tikumu sīksto,</a:t>
            </a:r>
            <a:br>
              <a:rPr lang="lv-LV" b="0" i="0" dirty="0">
                <a:solidFill>
                  <a:srgbClr val="222222"/>
                </a:solidFill>
                <a:effectLst/>
                <a:latin typeface="-apple-system"/>
              </a:rPr>
            </a:br>
            <a:r>
              <a:rPr lang="lv-LV" b="0" i="0" dirty="0">
                <a:solidFill>
                  <a:srgbClr val="222222"/>
                </a:solidFill>
                <a:effectLst/>
                <a:latin typeface="-apple-system"/>
              </a:rPr>
              <a:t>Un dārzus, un ābolu birumu,</a:t>
            </a:r>
            <a:br>
              <a:rPr lang="lv-LV" b="0" i="0" dirty="0">
                <a:solidFill>
                  <a:srgbClr val="222222"/>
                </a:solidFill>
                <a:effectLst/>
                <a:latin typeface="-apple-system"/>
              </a:rPr>
            </a:br>
            <a:r>
              <a:rPr lang="lv-LV" b="0" i="0" dirty="0">
                <a:solidFill>
                  <a:srgbClr val="222222"/>
                </a:solidFill>
                <a:effectLst/>
                <a:latin typeface="-apple-system"/>
              </a:rPr>
              <a:t>Un latviešu valodu mīksto.</a:t>
            </a:r>
          </a:p>
          <a:p>
            <a:pPr algn="l"/>
            <a:r>
              <a:rPr lang="lv-LV" b="0" i="0" dirty="0">
                <a:solidFill>
                  <a:srgbClr val="222222"/>
                </a:solidFill>
                <a:effectLst/>
                <a:latin typeface="-apple-system"/>
              </a:rPr>
              <a:t>Un Krišjāņa Barona veikumu</a:t>
            </a:r>
            <a:br>
              <a:rPr lang="lv-LV" b="0" i="0" dirty="0">
                <a:solidFill>
                  <a:srgbClr val="222222"/>
                </a:solidFill>
                <a:effectLst/>
                <a:latin typeface="-apple-system"/>
              </a:rPr>
            </a:br>
            <a:r>
              <a:rPr lang="lv-LV" b="0" i="0" dirty="0">
                <a:solidFill>
                  <a:srgbClr val="222222"/>
                </a:solidFill>
                <a:effectLst/>
                <a:latin typeface="-apple-system"/>
              </a:rPr>
              <a:t>Un Rucavas vilnaini košo,</a:t>
            </a:r>
            <a:br>
              <a:rPr lang="lv-LV" b="0" i="0" dirty="0">
                <a:solidFill>
                  <a:srgbClr val="222222"/>
                </a:solidFill>
                <a:effectLst/>
                <a:latin typeface="-apple-system"/>
              </a:rPr>
            </a:br>
            <a:r>
              <a:rPr lang="lv-LV" b="0" i="0" dirty="0">
                <a:solidFill>
                  <a:srgbClr val="222222"/>
                </a:solidFill>
                <a:effectLst/>
                <a:latin typeface="-apple-system"/>
              </a:rPr>
              <a:t>Un katru noti un teikumu,</a:t>
            </a:r>
            <a:br>
              <a:rPr lang="lv-LV" b="0" i="0" dirty="0">
                <a:solidFill>
                  <a:srgbClr val="222222"/>
                </a:solidFill>
                <a:effectLst/>
                <a:latin typeface="-apple-system"/>
              </a:rPr>
            </a:br>
            <a:r>
              <a:rPr lang="lv-LV" b="0" i="0" dirty="0">
                <a:solidFill>
                  <a:srgbClr val="222222"/>
                </a:solidFill>
                <a:effectLst/>
                <a:latin typeface="-apple-system"/>
              </a:rPr>
              <a:t>Kur tautas </a:t>
            </a:r>
            <a:r>
              <a:rPr lang="lv-LV" b="0" i="0" dirty="0" err="1">
                <a:solidFill>
                  <a:srgbClr val="222222"/>
                </a:solidFill>
                <a:effectLst/>
                <a:latin typeface="-apple-system"/>
              </a:rPr>
              <a:t>sirdsprāta</a:t>
            </a:r>
            <a:r>
              <a:rPr lang="lv-LV" b="0" i="0" dirty="0">
                <a:solidFill>
                  <a:srgbClr val="222222"/>
                </a:solidFill>
                <a:effectLst/>
                <a:latin typeface="-apple-system"/>
              </a:rPr>
              <a:t> spožums.</a:t>
            </a:r>
          </a:p>
          <a:p>
            <a:pPr algn="l"/>
            <a:r>
              <a:rPr lang="lv-LV" b="0" i="0" dirty="0">
                <a:solidFill>
                  <a:srgbClr val="222222"/>
                </a:solidFill>
                <a:effectLst/>
                <a:latin typeface="-apple-system"/>
              </a:rPr>
              <a:t>Lai būtu kam novēlēt Daugavu</a:t>
            </a:r>
            <a:br>
              <a:rPr lang="lv-LV" b="0" i="0" dirty="0">
                <a:solidFill>
                  <a:srgbClr val="222222"/>
                </a:solidFill>
                <a:effectLst/>
                <a:latin typeface="-apple-system"/>
              </a:rPr>
            </a:br>
            <a:r>
              <a:rPr lang="lv-LV" b="0" i="0" dirty="0">
                <a:solidFill>
                  <a:srgbClr val="222222"/>
                </a:solidFill>
                <a:effectLst/>
                <a:latin typeface="-apple-system"/>
              </a:rPr>
              <a:t>Un Domu, un ērģeļu mesu,</a:t>
            </a:r>
            <a:br>
              <a:rPr lang="lv-LV" b="0" i="0" dirty="0">
                <a:solidFill>
                  <a:srgbClr val="222222"/>
                </a:solidFill>
                <a:effectLst/>
                <a:latin typeface="-apple-system"/>
              </a:rPr>
            </a:br>
            <a:r>
              <a:rPr lang="lv-LV" b="0" i="0" dirty="0">
                <a:solidFill>
                  <a:srgbClr val="222222"/>
                </a:solidFill>
                <a:effectLst/>
                <a:latin typeface="-apple-system"/>
              </a:rPr>
              <a:t>Un Sarkano strēlnieku laukumu,</a:t>
            </a:r>
            <a:br>
              <a:rPr lang="lv-LV" b="0" i="0" dirty="0">
                <a:solidFill>
                  <a:srgbClr val="222222"/>
                </a:solidFill>
                <a:effectLst/>
                <a:latin typeface="-apple-system"/>
              </a:rPr>
            </a:br>
            <a:r>
              <a:rPr lang="lv-LV" b="0" i="0" dirty="0">
                <a:solidFill>
                  <a:srgbClr val="222222"/>
                </a:solidFill>
                <a:effectLst/>
                <a:latin typeface="-apple-system"/>
              </a:rPr>
              <a:t>Un sāpi, ko dvēselē nesu,-</a:t>
            </a:r>
          </a:p>
          <a:p>
            <a:pPr algn="l"/>
            <a:r>
              <a:rPr lang="lv-LV" b="0" i="0" dirty="0">
                <a:solidFill>
                  <a:srgbClr val="222222"/>
                </a:solidFill>
                <a:effectLst/>
                <a:latin typeface="-apple-system"/>
              </a:rPr>
              <a:t>Lai būtu kam novēlēt…</a:t>
            </a:r>
          </a:p>
          <a:p>
            <a:pPr algn="l"/>
            <a:endParaRPr lang="lv-LV" b="0" i="0" dirty="0">
              <a:solidFill>
                <a:srgbClr val="222222"/>
              </a:solidFill>
              <a:effectLst/>
              <a:latin typeface="-apple-system"/>
            </a:endParaRPr>
          </a:p>
          <a:p>
            <a:endParaRPr lang="lv-LV" dirty="0"/>
          </a:p>
        </p:txBody>
      </p:sp>
      <p:pic>
        <p:nvPicPr>
          <p:cNvPr id="4" name="Satura vietturis 6" descr="Attēls, kurā ir teksts&#10;&#10;Apraksts ģenerēts automātiski">
            <a:extLst>
              <a:ext uri="{FF2B5EF4-FFF2-40B4-BE49-F238E27FC236}">
                <a16:creationId xmlns:a16="http://schemas.microsoft.com/office/drawing/2014/main" id="{8BC2BD6E-5351-645A-E729-BB4671906F9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670" t="2117" r="32953" b="-1"/>
          <a:stretch/>
        </p:blipFill>
        <p:spPr>
          <a:xfrm rot="5400000">
            <a:off x="5902519" y="698339"/>
            <a:ext cx="6329902" cy="5970170"/>
          </a:xfrm>
          <a:prstGeom prst="rect">
            <a:avLst/>
          </a:prstGeom>
          <a:ln>
            <a:noFill/>
          </a:ln>
        </p:spPr>
      </p:pic>
    </p:spTree>
    <p:extLst>
      <p:ext uri="{BB962C8B-B14F-4D97-AF65-F5344CB8AC3E}">
        <p14:creationId xmlns:p14="http://schemas.microsoft.com/office/powerpoint/2010/main" val="980667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atura vietturis 4" descr="Attēls, kurā ir teksts&#10;&#10;Apraksts ģenerēts automātiski">
            <a:extLst>
              <a:ext uri="{FF2B5EF4-FFF2-40B4-BE49-F238E27FC236}">
                <a16:creationId xmlns:a16="http://schemas.microsoft.com/office/drawing/2014/main" id="{0053AFD1-2330-FE7E-7DF1-2DF3F669B49C}"/>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2480" t="1762" r="23559"/>
          <a:stretch/>
        </p:blipFill>
        <p:spPr>
          <a:xfrm rot="5400000">
            <a:off x="1333967" y="1347830"/>
            <a:ext cx="5571066" cy="4162341"/>
          </a:xfrm>
          <a:prstGeom prst="rect">
            <a:avLst/>
          </a:prstGeom>
        </p:spPr>
      </p:pic>
      <p:pic>
        <p:nvPicPr>
          <p:cNvPr id="7" name="Attēls 6" descr="Attēls, kurā ir teksts&#10;&#10;Apraksts ģenerēts automātiski">
            <a:extLst>
              <a:ext uri="{FF2B5EF4-FFF2-40B4-BE49-F238E27FC236}">
                <a16:creationId xmlns:a16="http://schemas.microsoft.com/office/drawing/2014/main" id="{4EDE53AB-ACC6-5715-C20C-C79CA08A0A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139" t="12469" r="12639"/>
          <a:stretch/>
        </p:blipFill>
        <p:spPr>
          <a:xfrm rot="5400000">
            <a:off x="5349272" y="1670317"/>
            <a:ext cx="6723354" cy="3781886"/>
          </a:xfrm>
          <a:prstGeom prst="rect">
            <a:avLst/>
          </a:prstGeom>
        </p:spPr>
      </p:pic>
    </p:spTree>
    <p:extLst>
      <p:ext uri="{BB962C8B-B14F-4D97-AF65-F5344CB8AC3E}">
        <p14:creationId xmlns:p14="http://schemas.microsoft.com/office/powerpoint/2010/main" val="1737186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0A8E65E-81FF-C482-3228-6D1C217AA05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lv-LV" sz="3600" dirty="0">
                <a:solidFill>
                  <a:schemeClr val="tx1">
                    <a:lumMod val="85000"/>
                    <a:lumOff val="15000"/>
                  </a:schemeClr>
                </a:solidFill>
              </a:rPr>
              <a:t>3.maijā </a:t>
            </a:r>
            <a:r>
              <a:rPr lang="en-US" sz="3600" dirty="0" err="1">
                <a:solidFill>
                  <a:schemeClr val="tx1">
                    <a:lumMod val="85000"/>
                    <a:lumOff val="15000"/>
                  </a:schemeClr>
                </a:solidFill>
              </a:rPr>
              <a:t>Imant</a:t>
            </a:r>
            <a:r>
              <a:rPr lang="lv-LV" sz="3600" dirty="0" err="1">
                <a:solidFill>
                  <a:schemeClr val="tx1">
                    <a:lumMod val="85000"/>
                    <a:lumOff val="15000"/>
                  </a:schemeClr>
                </a:solidFill>
              </a:rPr>
              <a:t>am</a:t>
            </a:r>
            <a:r>
              <a:rPr lang="en-US" sz="3600" dirty="0">
                <a:solidFill>
                  <a:schemeClr val="tx1">
                    <a:lumMod val="85000"/>
                    <a:lumOff val="15000"/>
                  </a:schemeClr>
                </a:solidFill>
              </a:rPr>
              <a:t> </a:t>
            </a:r>
            <a:r>
              <a:rPr lang="en-US" sz="3600" dirty="0" err="1">
                <a:solidFill>
                  <a:schemeClr val="tx1">
                    <a:lumMod val="85000"/>
                    <a:lumOff val="15000"/>
                  </a:schemeClr>
                </a:solidFill>
              </a:rPr>
              <a:t>Ziedoni</a:t>
            </a:r>
            <a:r>
              <a:rPr lang="lv-LV" sz="3600" dirty="0">
                <a:solidFill>
                  <a:schemeClr val="tx1">
                    <a:lumMod val="85000"/>
                    <a:lumOff val="15000"/>
                  </a:schemeClr>
                </a:solidFill>
              </a:rPr>
              <a:t>m</a:t>
            </a:r>
            <a:r>
              <a:rPr lang="en-US" sz="3600" dirty="0">
                <a:solidFill>
                  <a:schemeClr val="tx1">
                    <a:lumMod val="85000"/>
                    <a:lumOff val="15000"/>
                  </a:schemeClr>
                </a:solidFill>
              </a:rPr>
              <a:t> (1933 – 2013) - 90</a:t>
            </a:r>
          </a:p>
        </p:txBody>
      </p:sp>
      <p:pic>
        <p:nvPicPr>
          <p:cNvPr id="1028" name="Picture 4" descr="Raksti par tēmu &quot;Imants Ziedonis&quot; | Jauns.lv">
            <a:extLst>
              <a:ext uri="{FF2B5EF4-FFF2-40B4-BE49-F238E27FC236}">
                <a16:creationId xmlns:a16="http://schemas.microsoft.com/office/drawing/2014/main" id="{52ED101C-F170-9F99-B912-F7257E345F9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583" b="729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0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irsraksts 1"/>
          <p:cNvSpPr>
            <a:spLocks noGrp="1"/>
          </p:cNvSpPr>
          <p:nvPr>
            <p:ph type="title"/>
          </p:nvPr>
        </p:nvSpPr>
        <p:spPr>
          <a:xfrm>
            <a:off x="1794897" y="624110"/>
            <a:ext cx="9712998" cy="1280890"/>
          </a:xfrm>
        </p:spPr>
        <p:txBody>
          <a:bodyPr>
            <a:normAutofit/>
          </a:bodyPr>
          <a:lstStyle/>
          <a:p>
            <a:r>
              <a:rPr lang="en-US"/>
              <a:t>Kam pievērst uzmanību?</a:t>
            </a:r>
            <a:endParaRPr lang="lv-LV" dirty="0"/>
          </a:p>
        </p:txBody>
      </p:sp>
      <p:sp>
        <p:nvSpPr>
          <p:cNvPr id="16" name="Rectangle 10">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18" name="Satura vietturis 2">
            <a:extLst>
              <a:ext uri="{FF2B5EF4-FFF2-40B4-BE49-F238E27FC236}">
                <a16:creationId xmlns:a16="http://schemas.microsoft.com/office/drawing/2014/main" id="{4D66E3B8-CD3F-9C57-8D6E-44F3A9C35638}"/>
              </a:ext>
            </a:extLst>
          </p:cNvPr>
          <p:cNvGraphicFramePr>
            <a:graphicFrameLocks noGrp="1"/>
          </p:cNvGraphicFramePr>
          <p:nvPr>
            <p:ph idx="1"/>
            <p:extLst>
              <p:ext uri="{D42A27DB-BD31-4B8C-83A1-F6EECF244321}">
                <p14:modId xmlns:p14="http://schemas.microsoft.com/office/powerpoint/2010/main" val="992858695"/>
              </p:ext>
            </p:extLst>
          </p:nvPr>
        </p:nvGraphicFramePr>
        <p:xfrm>
          <a:off x="1272209" y="1451113"/>
          <a:ext cx="9491870" cy="526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2852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3E5B"/>
          </a:solidFill>
          <a:ln>
            <a:noFill/>
          </a:ln>
          <a:effectLst/>
        </p:spPr>
        <p:style>
          <a:lnRef idx="1">
            <a:schemeClr val="accent1"/>
          </a:lnRef>
          <a:fillRef idx="3">
            <a:schemeClr val="accent1"/>
          </a:fillRef>
          <a:effectRef idx="2">
            <a:schemeClr val="accent1"/>
          </a:effectRef>
          <a:fontRef idx="minor">
            <a:schemeClr val="lt1"/>
          </a:fontRef>
        </p:style>
      </p:sp>
      <p:sp>
        <p:nvSpPr>
          <p:cNvPr id="2061"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20 skaisti un jēgpilni citāti no Imanta Ziedoņa dzejoļiem">
            <a:extLst>
              <a:ext uri="{FF2B5EF4-FFF2-40B4-BE49-F238E27FC236}">
                <a16:creationId xmlns:a16="http://schemas.microsoft.com/office/drawing/2014/main" id="{7DB83ECB-B8AB-8C48-9C4F-1DACD3A6BC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30" r="-1" b="4967"/>
          <a:stretch/>
        </p:blipFill>
        <p:spPr bwMode="auto">
          <a:xfrm>
            <a:off x="2828789" y="4748"/>
            <a:ext cx="7572457" cy="6853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056BCF-D196-959C-8799-0E54B1496310}"/>
              </a:ext>
            </a:extLst>
          </p:cNvPr>
          <p:cNvSpPr txBox="1"/>
          <p:nvPr/>
        </p:nvSpPr>
        <p:spPr>
          <a:xfrm>
            <a:off x="2665521" y="6340390"/>
            <a:ext cx="6165540" cy="369332"/>
          </a:xfrm>
          <a:prstGeom prst="rect">
            <a:avLst/>
          </a:prstGeom>
          <a:noFill/>
        </p:spPr>
        <p:txBody>
          <a:bodyPr wrap="square">
            <a:spAutoFit/>
          </a:bodyPr>
          <a:lstStyle/>
          <a:p>
            <a:r>
              <a:rPr lang="lv-LV" dirty="0">
                <a:hlinkClick r:id="rId3"/>
              </a:rPr>
              <a:t>Imants Ziedonis - Ar tevi es lasīju kastaņus - Bing video</a:t>
            </a:r>
            <a:endParaRPr lang="lv-LV" dirty="0"/>
          </a:p>
        </p:txBody>
      </p:sp>
    </p:spTree>
    <p:extLst>
      <p:ext uri="{BB962C8B-B14F-4D97-AF65-F5344CB8AC3E}">
        <p14:creationId xmlns:p14="http://schemas.microsoft.com/office/powerpoint/2010/main" val="1491057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a:extLst>
              <a:ext uri="{FF2B5EF4-FFF2-40B4-BE49-F238E27FC236}">
                <a16:creationId xmlns:a16="http://schemas.microsoft.com/office/drawing/2014/main" id="{A5E7847D-4177-7B68-2B80-FF97D26D36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4" r="16446"/>
          <a:stretch/>
        </p:blipFill>
        <p:spPr>
          <a:xfrm>
            <a:off x="170914" y="94268"/>
            <a:ext cx="4071148" cy="6589206"/>
          </a:xfrm>
        </p:spPr>
      </p:pic>
      <p:pic>
        <p:nvPicPr>
          <p:cNvPr id="7" name="Attēls 6">
            <a:extLst>
              <a:ext uri="{FF2B5EF4-FFF2-40B4-BE49-F238E27FC236}">
                <a16:creationId xmlns:a16="http://schemas.microsoft.com/office/drawing/2014/main" id="{396156B8-9B8C-31A6-BA65-69B7325830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74112" y="1324014"/>
            <a:ext cx="3917888" cy="5142228"/>
          </a:xfrm>
          <a:prstGeom prst="rect">
            <a:avLst/>
          </a:prstGeom>
        </p:spPr>
      </p:pic>
      <p:pic>
        <p:nvPicPr>
          <p:cNvPr id="9" name="Attēls 8">
            <a:extLst>
              <a:ext uri="{FF2B5EF4-FFF2-40B4-BE49-F238E27FC236}">
                <a16:creationId xmlns:a16="http://schemas.microsoft.com/office/drawing/2014/main" id="{ABDF5C7B-65FB-72FA-AEB7-4518C74E29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42062" y="1164860"/>
            <a:ext cx="3895123" cy="4811741"/>
          </a:xfrm>
          <a:prstGeom prst="rect">
            <a:avLst/>
          </a:prstGeom>
        </p:spPr>
      </p:pic>
    </p:spTree>
    <p:extLst>
      <p:ext uri="{BB962C8B-B14F-4D97-AF65-F5344CB8AC3E}">
        <p14:creationId xmlns:p14="http://schemas.microsoft.com/office/powerpoint/2010/main" val="656524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7478202-9E78-31AD-25A7-7768F9538730}"/>
              </a:ext>
            </a:extLst>
          </p:cNvPr>
          <p:cNvSpPr>
            <a:spLocks noGrp="1"/>
          </p:cNvSpPr>
          <p:nvPr>
            <p:ph type="title"/>
          </p:nvPr>
        </p:nvSpPr>
        <p:spPr/>
        <p:txBody>
          <a:bodyPr/>
          <a:lstStyle/>
          <a:p>
            <a:pPr algn="ctr"/>
            <a:r>
              <a:rPr lang="lv-LV" dirty="0"/>
              <a:t>Izejas biļete.</a:t>
            </a:r>
          </a:p>
        </p:txBody>
      </p:sp>
      <p:sp>
        <p:nvSpPr>
          <p:cNvPr id="3" name="Satura vietturis 2">
            <a:extLst>
              <a:ext uri="{FF2B5EF4-FFF2-40B4-BE49-F238E27FC236}">
                <a16:creationId xmlns:a16="http://schemas.microsoft.com/office/drawing/2014/main" id="{94E7F61C-7882-0B4E-DC19-22D94E041004}"/>
              </a:ext>
            </a:extLst>
          </p:cNvPr>
          <p:cNvSpPr>
            <a:spLocks noGrp="1"/>
          </p:cNvSpPr>
          <p:nvPr>
            <p:ph idx="1"/>
          </p:nvPr>
        </p:nvSpPr>
        <p:spPr>
          <a:xfrm>
            <a:off x="1677971" y="2133600"/>
            <a:ext cx="9826641" cy="3777622"/>
          </a:xfrm>
        </p:spPr>
        <p:txBody>
          <a:bodyPr>
            <a:normAutofit/>
          </a:bodyPr>
          <a:lstStyle/>
          <a:p>
            <a:r>
              <a:rPr lang="lv-LV" sz="3200" dirty="0"/>
              <a:t>Kura autora dzejoli tu, iespējams, izvēlēsies? Pamato! </a:t>
            </a:r>
          </a:p>
        </p:txBody>
      </p:sp>
    </p:spTree>
    <p:extLst>
      <p:ext uri="{BB962C8B-B14F-4D97-AF65-F5344CB8AC3E}">
        <p14:creationId xmlns:p14="http://schemas.microsoft.com/office/powerpoint/2010/main" val="2841504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8F41CD3-B52F-BF01-5FAF-E9149240BF3E}"/>
              </a:ext>
            </a:extLst>
          </p:cNvPr>
          <p:cNvSpPr>
            <a:spLocks noGrp="1"/>
          </p:cNvSpPr>
          <p:nvPr>
            <p:ph type="title"/>
          </p:nvPr>
        </p:nvSpPr>
        <p:spPr>
          <a:xfrm>
            <a:off x="5006187" y="539270"/>
            <a:ext cx="2676659" cy="563667"/>
          </a:xfrm>
        </p:spPr>
        <p:txBody>
          <a:bodyPr>
            <a:normAutofit fontScale="90000"/>
          </a:bodyPr>
          <a:lstStyle/>
          <a:p>
            <a:r>
              <a:rPr lang="lv-LV" dirty="0"/>
              <a:t>Vērtēšana</a:t>
            </a:r>
          </a:p>
        </p:txBody>
      </p:sp>
      <p:sp>
        <p:nvSpPr>
          <p:cNvPr id="3" name="Satura vietturis 2">
            <a:extLst>
              <a:ext uri="{FF2B5EF4-FFF2-40B4-BE49-F238E27FC236}">
                <a16:creationId xmlns:a16="http://schemas.microsoft.com/office/drawing/2014/main" id="{8968A5B7-7A13-C7AB-3E48-03A978ADDA9F}"/>
              </a:ext>
            </a:extLst>
          </p:cNvPr>
          <p:cNvSpPr>
            <a:spLocks noGrp="1"/>
          </p:cNvSpPr>
          <p:nvPr>
            <p:ph idx="1"/>
          </p:nvPr>
        </p:nvSpPr>
        <p:spPr>
          <a:xfrm>
            <a:off x="1904213" y="1461155"/>
            <a:ext cx="9832157" cy="5128181"/>
          </a:xfrm>
        </p:spPr>
        <p:txBody>
          <a:bodyPr>
            <a:normAutofit fontScale="92500" lnSpcReduction="10000"/>
          </a:bodyPr>
          <a:lstStyle/>
          <a:p>
            <a:pPr marL="342900" lvl="0" indent="-342900" rtl="0">
              <a:lnSpc>
                <a:spcPct val="120000"/>
              </a:lnSpc>
              <a:spcBef>
                <a:spcPts val="0"/>
              </a:spcBef>
              <a:buFont typeface="+mj-lt"/>
              <a:buAutoNum type="arabicPeriod"/>
            </a:pPr>
            <a:r>
              <a:rPr lang="lv-LV" sz="1800" b="1" dirty="0">
                <a:effectLst/>
                <a:latin typeface="Calibri" panose="020F0502020204030204" pitchFamily="34" charset="0"/>
                <a:ea typeface="Calibri" panose="020F0502020204030204" pitchFamily="34" charset="0"/>
                <a:cs typeface="Arial" panose="020B0604020202020204" pitchFamily="34" charset="0"/>
              </a:rPr>
              <a:t>Izvēlēties  kādu dzejoli no  dzejnieku jubilāru dzejoļiem.</a:t>
            </a:r>
          </a:p>
          <a:p>
            <a:pPr marL="342900" lvl="0" indent="-342900" rtl="0">
              <a:lnSpc>
                <a:spcPct val="120000"/>
              </a:lnSpc>
              <a:spcBef>
                <a:spcPts val="0"/>
              </a:spcBef>
              <a:buFont typeface="+mj-lt"/>
              <a:buAutoNum type="arabicPeriod"/>
            </a:pPr>
            <a:r>
              <a:rPr lang="lv-LV" sz="1800" b="1" dirty="0">
                <a:effectLst/>
                <a:latin typeface="Calibri" panose="020F0502020204030204" pitchFamily="34" charset="0"/>
                <a:ea typeface="Calibri" panose="020F0502020204030204" pitchFamily="34" charset="0"/>
                <a:cs typeface="Arial" panose="020B0604020202020204" pitchFamily="34" charset="0"/>
              </a:rPr>
              <a:t>Sameklēt un izlasīt informāciju par autoru, viņa literāro darbību </a:t>
            </a:r>
            <a:r>
              <a:rPr lang="lv-LV" sz="1800" dirty="0">
                <a:effectLst/>
                <a:latin typeface="Calibri" panose="020F0502020204030204" pitchFamily="34" charset="0"/>
                <a:ea typeface="Calibri" panose="020F0502020204030204" pitchFamily="34" charset="0"/>
                <a:cs typeface="Arial" panose="020B0604020202020204" pitchFamily="34" charset="0"/>
              </a:rPr>
              <a:t>Izvēlēties 2 </a:t>
            </a:r>
            <a:r>
              <a:rPr lang="lv-LV" sz="1800" u="sng" dirty="0">
                <a:effectLst/>
                <a:latin typeface="Calibri" panose="020F0502020204030204" pitchFamily="34" charset="0"/>
                <a:ea typeface="Calibri" panose="020F0502020204030204" pitchFamily="34" charset="0"/>
                <a:cs typeface="Arial" panose="020B0604020202020204" pitchFamily="34" charset="0"/>
              </a:rPr>
              <a:t>interesantus faktus</a:t>
            </a:r>
            <a:r>
              <a:rPr lang="lv-LV" sz="1800" dirty="0">
                <a:effectLst/>
                <a:latin typeface="Calibri" panose="020F0502020204030204" pitchFamily="34" charset="0"/>
                <a:ea typeface="Calibri" panose="020F0502020204030204" pitchFamily="34" charset="0"/>
                <a:cs typeface="Arial" panose="020B0604020202020204" pitchFamily="34" charset="0"/>
              </a:rPr>
              <a:t>, ko pastāstīt pārējiem.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 </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spcBef>
                <a:spcPts val="0"/>
              </a:spcBef>
              <a:buFont typeface="+mj-lt"/>
              <a:buAutoNum type="arabicPeriod"/>
            </a:pPr>
            <a:r>
              <a:rPr lang="lv-LV"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Uzstāšanās - Dzejas lasījums</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lv-LV" sz="1800" dirty="0">
                <a:effectLst/>
                <a:latin typeface="Calibri" panose="020F0502020204030204" pitchFamily="34" charset="0"/>
                <a:ea typeface="Calibri" panose="020F0502020204030204" pitchFamily="34" charset="0"/>
                <a:cs typeface="Arial" panose="020B0604020202020204" pitchFamily="34" charset="0"/>
              </a:rPr>
              <a:t>Ja dzejoli runā no galvas, izteiksmīgi –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20000"/>
              </a:lnSpc>
              <a:spcBef>
                <a:spcPts val="0"/>
              </a:spcBef>
              <a:buNone/>
            </a:pPr>
            <a:r>
              <a:rPr lang="lv-LV" sz="1800" b="1" dirty="0">
                <a:effectLst/>
                <a:latin typeface="Calibri" panose="020F0502020204030204" pitchFamily="34" charset="0"/>
                <a:ea typeface="Calibri" panose="020F0502020204030204" pitchFamily="34" charset="0"/>
                <a:cs typeface="Arial" panose="020B0604020202020204" pitchFamily="34" charset="0"/>
              </a:rPr>
              <a:t>4.     Dzejoļa analīze</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lv-LV" sz="1800" b="1" dirty="0">
                <a:effectLst/>
                <a:latin typeface="Calibri" panose="020F0502020204030204" pitchFamily="34" charset="0"/>
                <a:ea typeface="Calibri" panose="020F0502020204030204" pitchFamily="34" charset="0"/>
                <a:cs typeface="Arial" panose="020B0604020202020204" pitchFamily="34" charset="0"/>
              </a:rPr>
              <a:t>Dzejoļa izvēles pamatojums</a:t>
            </a:r>
            <a:r>
              <a:rPr lang="lv-LV" sz="1800" dirty="0">
                <a:effectLst/>
                <a:latin typeface="Calibri" panose="020F0502020204030204" pitchFamily="34" charset="0"/>
                <a:ea typeface="Calibri" panose="020F0502020204030204" pitchFamily="34" charset="0"/>
                <a:cs typeface="Arial" panose="020B0604020202020204" pitchFamily="34" charset="0"/>
              </a:rPr>
              <a:t> –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lv-LV" sz="1800" b="1" i="1" dirty="0">
                <a:effectLst/>
                <a:latin typeface="Calibri" panose="020F0502020204030204" pitchFamily="34" charset="0"/>
                <a:ea typeface="Calibri" panose="020F0502020204030204" pitchFamily="34" charset="0"/>
                <a:cs typeface="Arial" panose="020B0604020202020204" pitchFamily="34" charset="0"/>
              </a:rPr>
              <a:t> Dzejoļa motīvs</a:t>
            </a:r>
            <a:r>
              <a:rPr lang="lv-LV" sz="1800" i="1" dirty="0">
                <a:effectLst/>
                <a:latin typeface="Calibri" panose="020F0502020204030204" pitchFamily="34" charset="0"/>
                <a:ea typeface="Calibri" panose="020F0502020204030204" pitchFamily="34" charset="0"/>
                <a:cs typeface="Arial" panose="020B0604020202020204" pitchFamily="34" charset="0"/>
              </a:rPr>
              <a:t> –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1p.</a:t>
            </a:r>
          </a:p>
          <a:p>
            <a:pPr>
              <a:lnSpc>
                <a:spcPct val="120000"/>
              </a:lnSpc>
              <a:spcBef>
                <a:spcPts val="0"/>
              </a:spcBef>
            </a:pPr>
            <a:r>
              <a:rPr lang="lv-LV" sz="1800" b="1" dirty="0">
                <a:effectLst/>
                <a:latin typeface="Calibri" panose="020F0502020204030204" pitchFamily="34" charset="0"/>
                <a:ea typeface="Calibri" panose="020F0502020204030204" pitchFamily="34" charset="0"/>
                <a:cs typeface="Arial" panose="020B0604020202020204" pitchFamily="34" charset="0"/>
              </a:rPr>
              <a:t>Dzejoļa liriskā “es” raksturojums</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20000"/>
              </a:lnSpc>
              <a:spcBef>
                <a:spcPts val="0"/>
              </a:spcBef>
              <a:buNone/>
            </a:pPr>
            <a:r>
              <a:rPr lang="lv-LV" sz="1800" dirty="0">
                <a:effectLst/>
                <a:latin typeface="Calibri" panose="020F0502020204030204" pitchFamily="34" charset="0"/>
                <a:ea typeface="Calibri" panose="020F0502020204030204" pitchFamily="34" charset="0"/>
                <a:cs typeface="Arial" panose="020B0604020202020204" pitchFamily="34" charset="0"/>
              </a:rPr>
              <a:t>        Raksturo dzejoļa lirisko “es”, pamatojumam izmanto dzejas rindas –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4p.</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lv-LV" sz="1800" b="1" dirty="0">
                <a:effectLst/>
                <a:latin typeface="Calibri" panose="020F0502020204030204" pitchFamily="34" charset="0"/>
                <a:ea typeface="Calibri" panose="020F0502020204030204" pitchFamily="34" charset="0"/>
                <a:cs typeface="Arial" panose="020B0604020202020204" pitchFamily="34" charset="0"/>
              </a:rPr>
              <a:t>Dzejoļa saistība ar savu personību un/vai ideju aktualitāte.</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20000"/>
              </a:lnSpc>
              <a:spcBef>
                <a:spcPts val="0"/>
              </a:spcBef>
              <a:buNone/>
            </a:pPr>
            <a:r>
              <a:rPr lang="lv-LV" sz="1800" dirty="0">
                <a:effectLst/>
                <a:latin typeface="Calibri" panose="020F0502020204030204" pitchFamily="34" charset="0"/>
                <a:ea typeface="Calibri" panose="020F0502020204030204" pitchFamily="34" charset="0"/>
                <a:cs typeface="Arial" panose="020B0604020202020204" pitchFamily="34" charset="0"/>
              </a:rPr>
              <a:t>       Spēj pamatot dzejolī paustās idejas saistību ar savu personību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lv-LV" sz="1800" b="1" dirty="0">
                <a:effectLst/>
                <a:latin typeface="Calibri" panose="020F0502020204030204" pitchFamily="34" charset="0"/>
                <a:ea typeface="Calibri" panose="020F0502020204030204" pitchFamily="34" charset="0"/>
                <a:cs typeface="Arial" panose="020B0604020202020204" pitchFamily="34" charset="0"/>
              </a:rPr>
              <a:t>Tēlainās izteiksmes līdzekļi – var nosaukt </a:t>
            </a:r>
            <a:r>
              <a:rPr lang="lv-LV" sz="1800" b="1" u="sng" dirty="0">
                <a:effectLst/>
                <a:latin typeface="Calibri" panose="020F0502020204030204" pitchFamily="34" charset="0"/>
                <a:ea typeface="Calibri" panose="020F0502020204030204" pitchFamily="34" charset="0"/>
                <a:cs typeface="Arial" panose="020B0604020202020204" pitchFamily="34" charset="0"/>
              </a:rPr>
              <a:t>2 dažādus</a:t>
            </a:r>
            <a:r>
              <a:rPr lang="lv-LV" sz="1800" b="1" dirty="0">
                <a:effectLst/>
                <a:latin typeface="Calibri" panose="020F0502020204030204" pitchFamily="34" charset="0"/>
                <a:ea typeface="Calibri" panose="020F0502020204030204" pitchFamily="34" charset="0"/>
                <a:cs typeface="Arial" panose="020B0604020202020204" pitchFamily="34" charset="0"/>
              </a:rPr>
              <a:t> dzejolī lietotos tēlainās izteiksmes līdzekļus (epitets, personifikācija, salīdzinājums, metafora u.c.) -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Bef>
                <a:spcPts val="0"/>
              </a:spcBef>
            </a:pPr>
            <a:r>
              <a:rPr lang="lv-LV" sz="1800" b="1" dirty="0">
                <a:effectLst/>
                <a:latin typeface="Calibri" panose="020F0502020204030204" pitchFamily="34" charset="0"/>
                <a:ea typeface="Calibri" panose="020F0502020204030204" pitchFamily="34" charset="0"/>
                <a:cs typeface="Arial" panose="020B0604020202020204" pitchFamily="34" charset="0"/>
              </a:rPr>
              <a:t>Īpatnējā leksika dzejolī (</a:t>
            </a:r>
            <a:r>
              <a:rPr lang="lv-LV" sz="1800" b="1" dirty="0" err="1">
                <a:effectLst/>
                <a:latin typeface="Calibri" panose="020F0502020204030204" pitchFamily="34" charset="0"/>
                <a:ea typeface="Calibri" panose="020F0502020204030204" pitchFamily="34" charset="0"/>
                <a:cs typeface="Arial" panose="020B0604020202020204" pitchFamily="34" charset="0"/>
              </a:rPr>
              <a:t>poētismi</a:t>
            </a:r>
            <a:r>
              <a:rPr lang="lv-LV" sz="1800" b="1" dirty="0">
                <a:effectLst/>
                <a:latin typeface="Calibri" panose="020F0502020204030204" pitchFamily="34" charset="0"/>
                <a:ea typeface="Calibri" panose="020F0502020204030204" pitchFamily="34" charset="0"/>
                <a:cs typeface="Arial" panose="020B0604020202020204" pitchFamily="34" charset="0"/>
              </a:rPr>
              <a:t>, sarunvalodas vārdi, frazeoloģismi, apvidvārdi, novecojušas vārdu formas) – </a:t>
            </a:r>
            <a:r>
              <a:rPr lang="lv-LV"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endParaRPr lang="lv-LV"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20000"/>
              </a:lnSpc>
              <a:spcBef>
                <a:spcPts val="0"/>
              </a:spcBef>
              <a:buNone/>
            </a:pPr>
            <a:r>
              <a:rPr lang="lv-LV" sz="17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Savu uzstāšanos papildini ar 3-5 foto, kas atbilst izvēlētajam dzejolim! Pamato savu izvēli! </a:t>
            </a:r>
            <a:r>
              <a:rPr lang="lv-LV" sz="1700" dirty="0">
                <a:solidFill>
                  <a:srgbClr val="FF0000"/>
                </a:solidFill>
                <a:effectLst/>
                <a:latin typeface="Arial" panose="020B0604020202020204" pitchFamily="34" charset="0"/>
                <a:ea typeface="Calibri" panose="020F0502020204030204" pitchFamily="34" charset="0"/>
                <a:cs typeface="Arial" panose="020B0604020202020204" pitchFamily="34" charset="0"/>
              </a:rPr>
              <a:t>2p.</a:t>
            </a:r>
            <a:endParaRPr lang="lv-LV" sz="1700" dirty="0">
              <a:effectLst/>
              <a:latin typeface="Calibri" panose="020F0502020204030204" pitchFamily="34" charset="0"/>
              <a:ea typeface="Calibri" panose="020F0502020204030204" pitchFamily="34" charset="0"/>
              <a:cs typeface="Arial" panose="020B0604020202020204" pitchFamily="34" charset="0"/>
            </a:endParaRPr>
          </a:p>
          <a:p>
            <a:endParaRPr lang="lv-LV" dirty="0"/>
          </a:p>
        </p:txBody>
      </p:sp>
    </p:spTree>
    <p:extLst>
      <p:ext uri="{BB962C8B-B14F-4D97-AF65-F5344CB8AC3E}">
        <p14:creationId xmlns:p14="http://schemas.microsoft.com/office/powerpoint/2010/main" val="655157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411713D-B3EC-6523-B682-FB1780E533D0}"/>
              </a:ext>
            </a:extLst>
          </p:cNvPr>
          <p:cNvSpPr>
            <a:spLocks noGrp="1"/>
          </p:cNvSpPr>
          <p:nvPr>
            <p:ph type="title"/>
          </p:nvPr>
        </p:nvSpPr>
        <p:spPr>
          <a:xfrm>
            <a:off x="1687399" y="624110"/>
            <a:ext cx="9817214" cy="1280890"/>
          </a:xfrm>
        </p:spPr>
        <p:txBody>
          <a:bodyPr/>
          <a:lstStyle/>
          <a:p>
            <a:r>
              <a:rPr lang="lv-LV" b="1" dirty="0"/>
              <a:t>Labie vārdi – jautājums- novērtējums</a:t>
            </a:r>
          </a:p>
        </p:txBody>
      </p:sp>
      <p:sp>
        <p:nvSpPr>
          <p:cNvPr id="3" name="Satura vietturis 2">
            <a:extLst>
              <a:ext uri="{FF2B5EF4-FFF2-40B4-BE49-F238E27FC236}">
                <a16:creationId xmlns:a16="http://schemas.microsoft.com/office/drawing/2014/main" id="{9D97CA25-E462-018A-35F0-1B2D7F58383F}"/>
              </a:ext>
            </a:extLst>
          </p:cNvPr>
          <p:cNvSpPr>
            <a:spLocks noGrp="1"/>
          </p:cNvSpPr>
          <p:nvPr>
            <p:ph idx="1"/>
          </p:nvPr>
        </p:nvSpPr>
        <p:spPr/>
        <p:txBody>
          <a:bodyPr>
            <a:normAutofit/>
          </a:bodyPr>
          <a:lstStyle/>
          <a:p>
            <a:r>
              <a:rPr lang="lv-LV" sz="4000" dirty="0"/>
              <a:t>PASLAVĒ!</a:t>
            </a:r>
          </a:p>
          <a:p>
            <a:r>
              <a:rPr lang="lv-LV" sz="4000" dirty="0"/>
              <a:t>PAJAUTĀ!</a:t>
            </a:r>
          </a:p>
          <a:p>
            <a:r>
              <a:rPr lang="lv-LV" sz="4000" dirty="0"/>
              <a:t>NOVĒRTĒ!</a:t>
            </a:r>
          </a:p>
        </p:txBody>
      </p:sp>
    </p:spTree>
    <p:extLst>
      <p:ext uri="{BB962C8B-B14F-4D97-AF65-F5344CB8AC3E}">
        <p14:creationId xmlns:p14="http://schemas.microsoft.com/office/powerpoint/2010/main" val="1844713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a:extLst>
              <a:ext uri="{FF2B5EF4-FFF2-40B4-BE49-F238E27FC236}">
                <a16:creationId xmlns:a16="http://schemas.microsoft.com/office/drawing/2014/main" id="{E9A60B8A-EA4F-458F-0FE5-48A16970F0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73" r="-1" b="16912"/>
          <a:stretch/>
        </p:blipFill>
        <p:spPr>
          <a:xfrm rot="10800000">
            <a:off x="248171" y="1225484"/>
            <a:ext cx="11695658" cy="5392132"/>
          </a:xfrm>
        </p:spPr>
      </p:pic>
    </p:spTree>
    <p:extLst>
      <p:ext uri="{BB962C8B-B14F-4D97-AF65-F5344CB8AC3E}">
        <p14:creationId xmlns:p14="http://schemas.microsoft.com/office/powerpoint/2010/main" val="2740543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838200" y="1022464"/>
            <a:ext cx="10515600" cy="315885"/>
          </a:xfrm>
        </p:spPr>
        <p:txBody>
          <a:bodyPr>
            <a:normAutofit fontScale="90000"/>
          </a:bodyPr>
          <a:lstStyle/>
          <a:p>
            <a:pPr algn="ctr"/>
            <a:r>
              <a:rPr lang="lv-LV" b="1" dirty="0"/>
              <a:t>8.klase. Tēma: Daba dzejā.</a:t>
            </a:r>
            <a:br>
              <a:rPr lang="lv-LV" dirty="0"/>
            </a:br>
            <a:endParaRPr lang="lv-LV" dirty="0"/>
          </a:p>
        </p:txBody>
      </p:sp>
      <p:sp>
        <p:nvSpPr>
          <p:cNvPr id="3" name="Satura vietturis 2"/>
          <p:cNvSpPr>
            <a:spLocks noGrp="1"/>
          </p:cNvSpPr>
          <p:nvPr>
            <p:ph idx="1"/>
          </p:nvPr>
        </p:nvSpPr>
        <p:spPr>
          <a:xfrm>
            <a:off x="838200" y="1690688"/>
            <a:ext cx="10515600" cy="4486275"/>
          </a:xfrm>
        </p:spPr>
        <p:txBody>
          <a:bodyPr>
            <a:normAutofit fontScale="85000" lnSpcReduction="10000"/>
          </a:bodyPr>
          <a:lstStyle/>
          <a:p>
            <a:pPr marL="0" indent="0">
              <a:buNone/>
            </a:pPr>
            <a:endParaRPr lang="lv-LV" dirty="0"/>
          </a:p>
          <a:p>
            <a:pPr lvl="0"/>
            <a:r>
              <a:rPr lang="lv-LV" b="1" dirty="0"/>
              <a:t>Izvēlēties  kādu no tekstu lapā ievietotajiem dzejoļiem vai paša atrastu dzejoli par tēmu Daba dzejā.</a:t>
            </a:r>
            <a:endParaRPr lang="lv-LV" dirty="0"/>
          </a:p>
          <a:p>
            <a:pPr lvl="0"/>
            <a:r>
              <a:rPr lang="lv-LV" b="1" dirty="0"/>
              <a:t>Uzstāšanās - Dzejas lasījums</a:t>
            </a:r>
            <a:endParaRPr lang="lv-LV" dirty="0"/>
          </a:p>
          <a:p>
            <a:pPr marL="0" indent="0">
              <a:buNone/>
            </a:pPr>
            <a:r>
              <a:rPr lang="lv-LV" dirty="0"/>
              <a:t>Ja dzejoli runā no galvas, </a:t>
            </a:r>
            <a:r>
              <a:rPr lang="lv-LV" u="sng" dirty="0"/>
              <a:t>izteiksmīgi </a:t>
            </a:r>
            <a:r>
              <a:rPr lang="lv-LV" dirty="0"/>
              <a:t>– </a:t>
            </a:r>
            <a:r>
              <a:rPr lang="lv-LV" b="1" dirty="0"/>
              <a:t>3 -4 p.</a:t>
            </a:r>
            <a:endParaRPr lang="lv-LV" dirty="0"/>
          </a:p>
          <a:p>
            <a:pPr marL="0" indent="0">
              <a:buNone/>
            </a:pPr>
            <a:r>
              <a:rPr lang="lv-LV" b="1" dirty="0"/>
              <a:t>Eksperts – prasmīgais - ceļā uz prasmīgo - iesācējs</a:t>
            </a:r>
            <a:endParaRPr lang="lv-LV" dirty="0"/>
          </a:p>
          <a:p>
            <a:pPr lvl="0"/>
            <a:r>
              <a:rPr lang="lv-LV" b="1" dirty="0"/>
              <a:t>Dzejoļa analīze</a:t>
            </a:r>
            <a:endParaRPr lang="lv-LV" dirty="0"/>
          </a:p>
          <a:p>
            <a:pPr marL="0" indent="0">
              <a:buNone/>
            </a:pPr>
            <a:r>
              <a:rPr lang="lv-LV" b="1" dirty="0"/>
              <a:t>Dzejoļa izvēles pamatojums</a:t>
            </a:r>
            <a:r>
              <a:rPr lang="lv-LV" dirty="0"/>
              <a:t> – </a:t>
            </a:r>
            <a:r>
              <a:rPr lang="lv-LV" b="1" dirty="0"/>
              <a:t>2p.</a:t>
            </a:r>
            <a:endParaRPr lang="lv-LV" dirty="0"/>
          </a:p>
          <a:p>
            <a:r>
              <a:rPr lang="lv-LV" b="1" dirty="0"/>
              <a:t>Nosauc un ar piemēriem no dzejoļa raksturo dzejoļa motīvu 3 p.</a:t>
            </a:r>
            <a:endParaRPr lang="lv-LV" dirty="0"/>
          </a:p>
          <a:p>
            <a:r>
              <a:rPr lang="lv-LV" b="1" dirty="0"/>
              <a:t>Dzejoļa liriskā “es” raksturojums</a:t>
            </a:r>
            <a:endParaRPr lang="lv-LV" dirty="0"/>
          </a:p>
          <a:p>
            <a:pPr marL="0" indent="0">
              <a:buNone/>
            </a:pPr>
            <a:r>
              <a:rPr lang="lv-LV" dirty="0"/>
              <a:t>Raksturo dzejoļa lirisko “es”, pamatojumam izmanto dzejas rindas – </a:t>
            </a:r>
            <a:r>
              <a:rPr lang="lv-LV" b="1" dirty="0"/>
              <a:t>3p.</a:t>
            </a:r>
            <a:endParaRPr lang="lv-LV" dirty="0"/>
          </a:p>
          <a:p>
            <a:r>
              <a:rPr lang="lv-LV" b="1" dirty="0"/>
              <a:t>Prot nosaukt un pamatot ar piemēru no teksta, kāda ekoloģiska vai attiecību problēma akcentēta dzejolī, raksturot tās aktualitāti – 3p.</a:t>
            </a:r>
            <a:endParaRPr lang="lv-LV" dirty="0"/>
          </a:p>
          <a:p>
            <a:r>
              <a:rPr lang="lv-LV" b="1" dirty="0"/>
              <a:t>Tēlainās izteiksmes līdzekļi – var nosaukt </a:t>
            </a:r>
            <a:r>
              <a:rPr lang="lv-LV" b="1" u="sng" dirty="0"/>
              <a:t>2 dažādus</a:t>
            </a:r>
            <a:r>
              <a:rPr lang="lv-LV" b="1" dirty="0"/>
              <a:t> dzejolī lietotos tēlainās izteiksmes līdzekļus (epitets, personifikācija, salīdzinājums, metafora u.c.) -2p.</a:t>
            </a:r>
            <a:r>
              <a:rPr lang="lv-LV" dirty="0"/>
              <a:t> </a:t>
            </a:r>
          </a:p>
          <a:p>
            <a:endParaRPr lang="lv-LV" dirty="0"/>
          </a:p>
        </p:txBody>
      </p:sp>
    </p:spTree>
    <p:extLst>
      <p:ext uri="{BB962C8B-B14F-4D97-AF65-F5344CB8AC3E}">
        <p14:creationId xmlns:p14="http://schemas.microsoft.com/office/powerpoint/2010/main" val="3796498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2E4EAA1-5BFD-9B62-8C7C-DC383740F47F}"/>
              </a:ext>
            </a:extLst>
          </p:cNvPr>
          <p:cNvSpPr>
            <a:spLocks noGrp="1"/>
          </p:cNvSpPr>
          <p:nvPr>
            <p:ph type="title"/>
          </p:nvPr>
        </p:nvSpPr>
        <p:spPr>
          <a:xfrm>
            <a:off x="2195360" y="2788555"/>
            <a:ext cx="9055736" cy="1773506"/>
          </a:xfrm>
        </p:spPr>
        <p:txBody>
          <a:bodyPr>
            <a:normAutofit/>
          </a:bodyPr>
          <a:lstStyle/>
          <a:p>
            <a:pPr algn="ctr"/>
            <a:br>
              <a:rPr lang="lv-LV" dirty="0"/>
            </a:br>
            <a:br>
              <a:rPr lang="lv-LV" dirty="0"/>
            </a:br>
            <a:r>
              <a:rPr lang="lv-LV" b="1" dirty="0"/>
              <a:t>Ierosmes projekta darbiem!</a:t>
            </a:r>
          </a:p>
        </p:txBody>
      </p:sp>
    </p:spTree>
    <p:extLst>
      <p:ext uri="{BB962C8B-B14F-4D97-AF65-F5344CB8AC3E}">
        <p14:creationId xmlns:p14="http://schemas.microsoft.com/office/powerpoint/2010/main" val="3188760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3" name="Satura vietturis 4">
            <a:extLst>
              <a:ext uri="{FF2B5EF4-FFF2-40B4-BE49-F238E27FC236}">
                <a16:creationId xmlns:a16="http://schemas.microsoft.com/office/drawing/2014/main" id="{CE90A65D-22A1-8DC0-D6D8-88F44CEAFDC7}"/>
              </a:ext>
            </a:extLst>
          </p:cNvPr>
          <p:cNvPicPr>
            <a:picLocks noChangeAspect="1"/>
          </p:cNvPicPr>
          <p:nvPr/>
        </p:nvPicPr>
        <p:blipFill rotWithShape="1">
          <a:blip r:embed="rId2">
            <a:extLst>
              <a:ext uri="{28A0092B-C50C-407E-A947-70E740481C1C}">
                <a14:useLocalDpi xmlns:a14="http://schemas.microsoft.com/office/drawing/2010/main" val="0"/>
              </a:ext>
            </a:extLst>
          </a:blip>
          <a:srcRect r="3933" b="1"/>
          <a:stretch/>
        </p:blipFill>
        <p:spPr>
          <a:xfrm>
            <a:off x="1038035" y="4748"/>
            <a:ext cx="4618599" cy="7202459"/>
          </a:xfrm>
          <a:prstGeom prst="rect">
            <a:avLst/>
          </a:prstGeom>
        </p:spPr>
      </p:pic>
      <p:pic>
        <p:nvPicPr>
          <p:cNvPr id="5" name="Satura vietturis 4" descr="Attēls, kurā ir teksts&#10;&#10;Apraksts ģenerēts automātiski">
            <a:extLst>
              <a:ext uri="{FF2B5EF4-FFF2-40B4-BE49-F238E27FC236}">
                <a16:creationId xmlns:a16="http://schemas.microsoft.com/office/drawing/2014/main" id="{50E9BF11-2FC0-2E5A-1BED-308741016D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440" r="10283" b="1"/>
          <a:stretch/>
        </p:blipFill>
        <p:spPr>
          <a:xfrm>
            <a:off x="6806153" y="108053"/>
            <a:ext cx="4347811" cy="6749948"/>
          </a:xfrm>
          <a:prstGeom prst="rect">
            <a:avLst/>
          </a:prstGeom>
        </p:spPr>
      </p:pic>
      <p:sp>
        <p:nvSpPr>
          <p:cNvPr id="27"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183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8A8AD26-C06F-49CE-AB92-7F05D0BD88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7B9CA4A4-3706-4BBC-920D-10B61E903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a:extLst>
                <a:ext uri="{FF2B5EF4-FFF2-40B4-BE49-F238E27FC236}">
                  <a16:creationId xmlns:a16="http://schemas.microsoft.com/office/drawing/2014/main" id="{E9AEFAD7-4DC0-4775-B278-443CAC86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a:extLst>
                <a:ext uri="{FF2B5EF4-FFF2-40B4-BE49-F238E27FC236}">
                  <a16:creationId xmlns:a16="http://schemas.microsoft.com/office/drawing/2014/main" id="{95A2EB89-70BA-48F4-BAFF-2C7561291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7F9F7D8E-8CDE-4DC5-85E8-4E0627B10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a:extLst>
                <a:ext uri="{FF2B5EF4-FFF2-40B4-BE49-F238E27FC236}">
                  <a16:creationId xmlns:a16="http://schemas.microsoft.com/office/drawing/2014/main" id="{393A9604-57DC-435F-8D02-267C0E3FE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a:extLst>
                <a:ext uri="{FF2B5EF4-FFF2-40B4-BE49-F238E27FC236}">
                  <a16:creationId xmlns:a16="http://schemas.microsoft.com/office/drawing/2014/main" id="{BF551FAC-C8A0-424D-A9AB-B4D87ED05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a:extLst>
                <a:ext uri="{FF2B5EF4-FFF2-40B4-BE49-F238E27FC236}">
                  <a16:creationId xmlns:a16="http://schemas.microsoft.com/office/drawing/2014/main" id="{5FC7B832-CD9A-475E-A23A-282E2D9D2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a:extLst>
                <a:ext uri="{FF2B5EF4-FFF2-40B4-BE49-F238E27FC236}">
                  <a16:creationId xmlns:a16="http://schemas.microsoft.com/office/drawing/2014/main" id="{3405D3F7-11EB-4F41-842F-BC30C5BA7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a:extLst>
                <a:ext uri="{FF2B5EF4-FFF2-40B4-BE49-F238E27FC236}">
                  <a16:creationId xmlns:a16="http://schemas.microsoft.com/office/drawing/2014/main" id="{85045B1A-5280-45D4-8595-463F1366A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a:extLst>
                <a:ext uri="{FF2B5EF4-FFF2-40B4-BE49-F238E27FC236}">
                  <a16:creationId xmlns:a16="http://schemas.microsoft.com/office/drawing/2014/main" id="{059FB722-E5B1-4CB5-8D09-E3AC70209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a:extLst>
                <a:ext uri="{FF2B5EF4-FFF2-40B4-BE49-F238E27FC236}">
                  <a16:creationId xmlns:a16="http://schemas.microsoft.com/office/drawing/2014/main" id="{2AF74CE9-4009-4B55-851A-6EC1419CD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a:extLst>
                <a:ext uri="{FF2B5EF4-FFF2-40B4-BE49-F238E27FC236}">
                  <a16:creationId xmlns:a16="http://schemas.microsoft.com/office/drawing/2014/main" id="{0A77AB78-F870-4BCC-8746-488F0E09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5" name="Group 34">
            <a:extLst>
              <a:ext uri="{FF2B5EF4-FFF2-40B4-BE49-F238E27FC236}">
                <a16:creationId xmlns:a16="http://schemas.microsoft.com/office/drawing/2014/main" id="{1C50F7A2-3BDC-423D-85F1-EE031C214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80C7F85B-CE12-4F37-A66A-31DF1991F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7" name="Freeform 28">
              <a:extLst>
                <a:ext uri="{FF2B5EF4-FFF2-40B4-BE49-F238E27FC236}">
                  <a16:creationId xmlns:a16="http://schemas.microsoft.com/office/drawing/2014/main" id="{7E391A02-6C84-4F20-8784-AD1AB8279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8" name="Freeform 29">
              <a:extLst>
                <a:ext uri="{FF2B5EF4-FFF2-40B4-BE49-F238E27FC236}">
                  <a16:creationId xmlns:a16="http://schemas.microsoft.com/office/drawing/2014/main" id="{674CF377-E511-4F42-9D68-51CB4191E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 name="Freeform 30">
              <a:extLst>
                <a:ext uri="{FF2B5EF4-FFF2-40B4-BE49-F238E27FC236}">
                  <a16:creationId xmlns:a16="http://schemas.microsoft.com/office/drawing/2014/main" id="{14119359-AB96-4A01-A096-ABCC5610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0" name="Freeform 31">
              <a:extLst>
                <a:ext uri="{FF2B5EF4-FFF2-40B4-BE49-F238E27FC236}">
                  <a16:creationId xmlns:a16="http://schemas.microsoft.com/office/drawing/2014/main" id="{6753D864-28A5-4E32-91E5-AD7C721A4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1" name="Freeform 32">
              <a:extLst>
                <a:ext uri="{FF2B5EF4-FFF2-40B4-BE49-F238E27FC236}">
                  <a16:creationId xmlns:a16="http://schemas.microsoft.com/office/drawing/2014/main" id="{70B3E479-AB6A-4B12-A3D5-B2D3B3DA2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2" name="Freeform 33">
              <a:extLst>
                <a:ext uri="{FF2B5EF4-FFF2-40B4-BE49-F238E27FC236}">
                  <a16:creationId xmlns:a16="http://schemas.microsoft.com/office/drawing/2014/main" id="{7FBAB753-F3BA-478C-8E6C-EEFD4D17C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3" name="Freeform 34">
              <a:extLst>
                <a:ext uri="{FF2B5EF4-FFF2-40B4-BE49-F238E27FC236}">
                  <a16:creationId xmlns:a16="http://schemas.microsoft.com/office/drawing/2014/main" id="{47AD49C2-29A7-4BCF-AE3B-5DD422BA4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4" name="Freeform 35">
              <a:extLst>
                <a:ext uri="{FF2B5EF4-FFF2-40B4-BE49-F238E27FC236}">
                  <a16:creationId xmlns:a16="http://schemas.microsoft.com/office/drawing/2014/main" id="{A3FD5355-1EFB-4D0E-9041-7054C62C6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5" name="Freeform 36">
              <a:extLst>
                <a:ext uri="{FF2B5EF4-FFF2-40B4-BE49-F238E27FC236}">
                  <a16:creationId xmlns:a16="http://schemas.microsoft.com/office/drawing/2014/main" id="{009C505D-91C5-4318-AB8A-1983EE775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6" name="Freeform 37">
              <a:extLst>
                <a:ext uri="{FF2B5EF4-FFF2-40B4-BE49-F238E27FC236}">
                  <a16:creationId xmlns:a16="http://schemas.microsoft.com/office/drawing/2014/main" id="{A141DF61-1492-46DA-B3A9-0E8357DF4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 name="Freeform 38">
              <a:extLst>
                <a:ext uri="{FF2B5EF4-FFF2-40B4-BE49-F238E27FC236}">
                  <a16:creationId xmlns:a16="http://schemas.microsoft.com/office/drawing/2014/main" id="{0823937D-506D-4FE0-8DA8-FFFA280C3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48">
            <a:extLst>
              <a:ext uri="{FF2B5EF4-FFF2-40B4-BE49-F238E27FC236}">
                <a16:creationId xmlns:a16="http://schemas.microsoft.com/office/drawing/2014/main" id="{502A7C95-AB91-4503-A49F-FB44EDCBD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6">
            <a:extLst>
              <a:ext uri="{FF2B5EF4-FFF2-40B4-BE49-F238E27FC236}">
                <a16:creationId xmlns:a16="http://schemas.microsoft.com/office/drawing/2014/main" id="{FB7D856C-CDB6-43B6-B78A-7C63C30AE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3" name="Rectangle 52">
            <a:extLst>
              <a:ext uri="{FF2B5EF4-FFF2-40B4-BE49-F238E27FC236}">
                <a16:creationId xmlns:a16="http://schemas.microsoft.com/office/drawing/2014/main" id="{2173C90E-9956-4800-B855-923A61FA8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ABFB0AE-8464-4D6E-A3BE-53B298C57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Virsraksts 1">
            <a:extLst>
              <a:ext uri="{FF2B5EF4-FFF2-40B4-BE49-F238E27FC236}">
                <a16:creationId xmlns:a16="http://schemas.microsoft.com/office/drawing/2014/main" id="{9E4CC193-26C5-46D7-1A9E-36864B299644}"/>
              </a:ext>
            </a:extLst>
          </p:cNvPr>
          <p:cNvSpPr>
            <a:spLocks noGrp="1"/>
          </p:cNvSpPr>
          <p:nvPr>
            <p:ph type="title"/>
          </p:nvPr>
        </p:nvSpPr>
        <p:spPr>
          <a:xfrm>
            <a:off x="540278" y="967417"/>
            <a:ext cx="4011843" cy="3943250"/>
          </a:xfrm>
        </p:spPr>
        <p:txBody>
          <a:bodyPr vert="horz" lIns="91440" tIns="45720" rIns="91440" bIns="45720" rtlCol="0" anchor="b">
            <a:normAutofit/>
          </a:bodyPr>
          <a:lstStyle/>
          <a:p>
            <a:r>
              <a:rPr lang="en-US" sz="4000" dirty="0" err="1">
                <a:solidFill>
                  <a:srgbClr val="FEFFFF"/>
                </a:solidFill>
              </a:rPr>
              <a:t>Kārlēna</a:t>
            </a:r>
            <a:r>
              <a:rPr lang="en-US" sz="4000" dirty="0">
                <a:solidFill>
                  <a:srgbClr val="FEFFFF"/>
                </a:solidFill>
              </a:rPr>
              <a:t> </a:t>
            </a:r>
            <a:r>
              <a:rPr lang="en-US" sz="4000" dirty="0" err="1">
                <a:solidFill>
                  <a:srgbClr val="FEFFFF"/>
                </a:solidFill>
              </a:rPr>
              <a:t>izjūtas</a:t>
            </a:r>
            <a:r>
              <a:rPr lang="en-US" sz="4000" dirty="0">
                <a:solidFill>
                  <a:srgbClr val="FEFFFF"/>
                </a:solidFill>
              </a:rPr>
              <a:t> </a:t>
            </a:r>
            <a:r>
              <a:rPr lang="en-US" sz="4000" dirty="0" err="1">
                <a:solidFill>
                  <a:srgbClr val="FEFFFF"/>
                </a:solidFill>
              </a:rPr>
              <a:t>R.Blaumaņa</a:t>
            </a:r>
            <a:r>
              <a:rPr lang="en-US" sz="4000" dirty="0">
                <a:solidFill>
                  <a:srgbClr val="FEFFFF"/>
                </a:solidFill>
              </a:rPr>
              <a:t> </a:t>
            </a:r>
            <a:r>
              <a:rPr lang="en-US" sz="4000" dirty="0" err="1">
                <a:solidFill>
                  <a:srgbClr val="FEFFFF"/>
                </a:solidFill>
              </a:rPr>
              <a:t>novelē</a:t>
            </a:r>
            <a:r>
              <a:rPr lang="en-US" sz="4000" dirty="0">
                <a:solidFill>
                  <a:srgbClr val="FEFFFF"/>
                </a:solidFill>
              </a:rPr>
              <a:t> </a:t>
            </a:r>
            <a:br>
              <a:rPr lang="lv-LV" sz="4000" dirty="0">
                <a:solidFill>
                  <a:srgbClr val="FEFFFF"/>
                </a:solidFill>
              </a:rPr>
            </a:br>
            <a:r>
              <a:rPr lang="en-US" sz="4000" dirty="0">
                <a:solidFill>
                  <a:srgbClr val="FEFFFF"/>
                </a:solidFill>
              </a:rPr>
              <a:t>«</a:t>
            </a:r>
            <a:r>
              <a:rPr lang="en-US" sz="4000" dirty="0" err="1">
                <a:solidFill>
                  <a:srgbClr val="FEFFFF"/>
                </a:solidFill>
              </a:rPr>
              <a:t>Nāves</a:t>
            </a:r>
            <a:r>
              <a:rPr lang="en-US" sz="4000" dirty="0">
                <a:solidFill>
                  <a:srgbClr val="FEFFFF"/>
                </a:solidFill>
              </a:rPr>
              <a:t> </a:t>
            </a:r>
            <a:r>
              <a:rPr lang="en-US" sz="4000" dirty="0" err="1">
                <a:solidFill>
                  <a:srgbClr val="FEFFFF"/>
                </a:solidFill>
              </a:rPr>
              <a:t>ēnā</a:t>
            </a:r>
            <a:r>
              <a:rPr lang="en-US" sz="4000" dirty="0">
                <a:solidFill>
                  <a:srgbClr val="FEFFFF"/>
                </a:solidFill>
              </a:rPr>
              <a:t>»</a:t>
            </a:r>
            <a:br>
              <a:rPr lang="en-US" sz="4000" dirty="0">
                <a:solidFill>
                  <a:srgbClr val="FEFFFF"/>
                </a:solidFill>
              </a:rPr>
            </a:br>
            <a:endParaRPr lang="en-US" sz="4000" dirty="0">
              <a:solidFill>
                <a:srgbClr val="FEFFFF"/>
              </a:solidFill>
            </a:endParaRPr>
          </a:p>
        </p:txBody>
      </p:sp>
      <p:sp>
        <p:nvSpPr>
          <p:cNvPr id="57" name="Freeform 5">
            <a:extLst>
              <a:ext uri="{FF2B5EF4-FFF2-40B4-BE49-F238E27FC236}">
                <a16:creationId xmlns:a16="http://schemas.microsoft.com/office/drawing/2014/main" id="{D849CCB2-9912-4F0B-8AF7-F871751BE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Rectangle 58">
            <a:extLst>
              <a:ext uri="{FF2B5EF4-FFF2-40B4-BE49-F238E27FC236}">
                <a16:creationId xmlns:a16="http://schemas.microsoft.com/office/drawing/2014/main" id="{A51C0CE7-6B32-4C4F-8B24-B468753A5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965044"/>
            <a:ext cx="2814048"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atura vietturis 4">
            <a:extLst>
              <a:ext uri="{FF2B5EF4-FFF2-40B4-BE49-F238E27FC236}">
                <a16:creationId xmlns:a16="http://schemas.microsoft.com/office/drawing/2014/main" id="{B81180F0-8E76-0334-97B3-C96F2C2459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55517" y="1301425"/>
            <a:ext cx="2479002" cy="1859251"/>
          </a:xfrm>
          <a:prstGeom prst="rect">
            <a:avLst/>
          </a:prstGeom>
        </p:spPr>
      </p:pic>
      <p:sp>
        <p:nvSpPr>
          <p:cNvPr id="61" name="Rectangle 60">
            <a:extLst>
              <a:ext uri="{FF2B5EF4-FFF2-40B4-BE49-F238E27FC236}">
                <a16:creationId xmlns:a16="http://schemas.microsoft.com/office/drawing/2014/main" id="{D56F4481-9AB2-43CA-99E2-CB2D7B9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6014" y="965044"/>
            <a:ext cx="2814048"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atura vietturis 4" descr="Attēls, kurā ir pavediens&#10;&#10;Apraksts ģenerēts automātiski">
            <a:extLst>
              <a:ext uri="{FF2B5EF4-FFF2-40B4-BE49-F238E27FC236}">
                <a16:creationId xmlns:a16="http://schemas.microsoft.com/office/drawing/2014/main" id="{82AFAE2B-EAF3-5CCD-F255-7EEE207C261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 b="6240"/>
          <a:stretch/>
        </p:blipFill>
        <p:spPr>
          <a:xfrm>
            <a:off x="8753537" y="1400126"/>
            <a:ext cx="2479002" cy="1661849"/>
          </a:xfrm>
          <a:prstGeom prst="rect">
            <a:avLst/>
          </a:prstGeom>
        </p:spPr>
      </p:pic>
      <p:sp>
        <p:nvSpPr>
          <p:cNvPr id="75" name="Rectangle 62">
            <a:extLst>
              <a:ext uri="{FF2B5EF4-FFF2-40B4-BE49-F238E27FC236}">
                <a16:creationId xmlns:a16="http://schemas.microsoft.com/office/drawing/2014/main" id="{D4C3CE2C-0760-484E-BCB8-AEDD17421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3659276"/>
            <a:ext cx="2814048"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atura vietturis 8">
            <a:extLst>
              <a:ext uri="{FF2B5EF4-FFF2-40B4-BE49-F238E27FC236}">
                <a16:creationId xmlns:a16="http://schemas.microsoft.com/office/drawing/2014/main" id="{94694808-813D-D741-239D-A9D92E27AAD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244" b="16266"/>
          <a:stretch/>
        </p:blipFill>
        <p:spPr>
          <a:xfrm>
            <a:off x="5755517" y="4228198"/>
            <a:ext cx="2479002" cy="1394169"/>
          </a:xfrm>
          <a:prstGeom prst="rect">
            <a:avLst/>
          </a:prstGeom>
        </p:spPr>
      </p:pic>
      <p:sp>
        <p:nvSpPr>
          <p:cNvPr id="76" name="Rectangle 64">
            <a:extLst>
              <a:ext uri="{FF2B5EF4-FFF2-40B4-BE49-F238E27FC236}">
                <a16:creationId xmlns:a16="http://schemas.microsoft.com/office/drawing/2014/main" id="{056924E8-089C-4A69-B304-477C5D725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6014" y="3659276"/>
            <a:ext cx="2814048"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ttēls 4" descr="Attēls, kurā ir teksts&#10;&#10;Apraksts ģenerēts automātiski">
            <a:extLst>
              <a:ext uri="{FF2B5EF4-FFF2-40B4-BE49-F238E27FC236}">
                <a16:creationId xmlns:a16="http://schemas.microsoft.com/office/drawing/2014/main" id="{4722EEAB-A966-43AF-3015-167BCFDB51A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98" b="-3"/>
          <a:stretch/>
        </p:blipFill>
        <p:spPr>
          <a:xfrm>
            <a:off x="8753537" y="4094359"/>
            <a:ext cx="2479002" cy="1661847"/>
          </a:xfrm>
          <a:prstGeom prst="rect">
            <a:avLst/>
          </a:prstGeom>
        </p:spPr>
      </p:pic>
    </p:spTree>
    <p:extLst>
      <p:ext uri="{BB962C8B-B14F-4D97-AF65-F5344CB8AC3E}">
        <p14:creationId xmlns:p14="http://schemas.microsoft.com/office/powerpoint/2010/main" val="249359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p:cNvSpPr>
            <a:spLocks noGrp="1"/>
          </p:cNvSpPr>
          <p:nvPr>
            <p:ph type="title"/>
          </p:nvPr>
        </p:nvSpPr>
        <p:spPr>
          <a:xfrm>
            <a:off x="838200" y="49004"/>
            <a:ext cx="6296025" cy="897774"/>
          </a:xfrm>
        </p:spPr>
        <p:txBody>
          <a:bodyPr>
            <a:normAutofit fontScale="90000"/>
          </a:bodyPr>
          <a:lstStyle/>
          <a:p>
            <a:pPr algn="ctr"/>
            <a:r>
              <a:rPr lang="lv-LV" sz="3100" b="1" u="sng" dirty="0" err="1"/>
              <a:t>Literār</a:t>
            </a:r>
            <a:r>
              <a:rPr lang="en-US" sz="3100" b="1" u="sng"/>
              <a:t>ā</a:t>
            </a:r>
            <a:r>
              <a:rPr lang="lv-LV" sz="3100" b="1" u="sng"/>
              <a:t>s </a:t>
            </a:r>
            <a:r>
              <a:rPr lang="lv-LV" sz="3100" b="1" u="sng" dirty="0"/>
              <a:t>jubilejas 2022./2023.m.g.</a:t>
            </a:r>
            <a:br>
              <a:rPr lang="lv-LV" dirty="0"/>
            </a:br>
            <a:endParaRPr lang="lv-LV" dirty="0"/>
          </a:p>
        </p:txBody>
      </p:sp>
      <p:sp>
        <p:nvSpPr>
          <p:cNvPr id="3" name="Satura vietturis 2"/>
          <p:cNvSpPr>
            <a:spLocks noGrp="1"/>
          </p:cNvSpPr>
          <p:nvPr>
            <p:ph sz="half" idx="1"/>
          </p:nvPr>
        </p:nvSpPr>
        <p:spPr>
          <a:xfrm>
            <a:off x="914400" y="1552575"/>
            <a:ext cx="5988676" cy="4358647"/>
          </a:xfrm>
        </p:spPr>
        <p:txBody>
          <a:bodyPr>
            <a:normAutofit fontScale="25000" lnSpcReduction="20000"/>
          </a:bodyPr>
          <a:lstStyle/>
          <a:p>
            <a:r>
              <a:rPr lang="lv-LV" sz="7200" i="1" dirty="0"/>
              <a:t>Septembris - Dzejas dienas</a:t>
            </a:r>
            <a:endParaRPr lang="lv-LV" sz="7200" dirty="0"/>
          </a:p>
          <a:p>
            <a:r>
              <a:rPr lang="lv-LV" sz="7200" b="1" i="1" dirty="0"/>
              <a:t>Heinrihs </a:t>
            </a:r>
            <a:r>
              <a:rPr lang="lv-LV" sz="7200" b="1" i="1" dirty="0" err="1"/>
              <a:t>Ādolfijs</a:t>
            </a:r>
            <a:r>
              <a:rPr lang="lv-LV" sz="7200" b="1" i="1" dirty="0"/>
              <a:t> </a:t>
            </a:r>
            <a:r>
              <a:rPr lang="lv-LV" sz="7200" i="1" dirty="0"/>
              <a:t>(1622-1686)- 400</a:t>
            </a:r>
            <a:endParaRPr lang="lv-LV" sz="7200" dirty="0"/>
          </a:p>
          <a:p>
            <a:r>
              <a:rPr lang="lv-LV" sz="7200" dirty="0"/>
              <a:t>9.aug. </a:t>
            </a:r>
            <a:r>
              <a:rPr lang="lv-LV" sz="7200" b="1" dirty="0"/>
              <a:t>Augusts Deglavs </a:t>
            </a:r>
            <a:r>
              <a:rPr lang="lv-LV" sz="7200" dirty="0"/>
              <a:t>(1862-1922)- 160</a:t>
            </a:r>
          </a:p>
          <a:p>
            <a:r>
              <a:rPr lang="lv-LV" sz="7200" dirty="0"/>
              <a:t>25.aug. </a:t>
            </a:r>
            <a:r>
              <a:rPr lang="lv-LV" sz="7200" u="sng" dirty="0"/>
              <a:t>Jānis Jaunsudrabiņš </a:t>
            </a:r>
            <a:r>
              <a:rPr lang="lv-LV" sz="7200" dirty="0"/>
              <a:t>(1877-1962)- 145</a:t>
            </a:r>
          </a:p>
          <a:p>
            <a:r>
              <a:rPr lang="lv-LV" sz="7200" dirty="0"/>
              <a:t>3.okt. Eduards Veidenbaums (1867-1892)- 155</a:t>
            </a:r>
          </a:p>
          <a:p>
            <a:r>
              <a:rPr lang="lv-LV" sz="7200" dirty="0"/>
              <a:t>10.okt. </a:t>
            </a:r>
            <a:r>
              <a:rPr lang="lv-LV" sz="7200" b="1" u="sng" dirty="0"/>
              <a:t>Veronika </a:t>
            </a:r>
            <a:r>
              <a:rPr lang="lv-LV" sz="7200" b="1" u="sng" dirty="0" err="1"/>
              <a:t>Strēlerte</a:t>
            </a:r>
            <a:r>
              <a:rPr lang="lv-LV" sz="7200" b="1" u="sng" dirty="0"/>
              <a:t> </a:t>
            </a:r>
            <a:r>
              <a:rPr lang="lv-LV" sz="7200" dirty="0"/>
              <a:t>(1912-1995)- 110</a:t>
            </a:r>
          </a:p>
          <a:p>
            <a:r>
              <a:rPr lang="lv-LV" sz="7200" dirty="0"/>
              <a:t>13.okt. </a:t>
            </a:r>
            <a:r>
              <a:rPr lang="lv-LV" sz="7200" u="sng" dirty="0"/>
              <a:t>Linards Tauns </a:t>
            </a:r>
            <a:r>
              <a:rPr lang="lv-LV" sz="7200" dirty="0"/>
              <a:t>(1922-1963)-100</a:t>
            </a:r>
          </a:p>
          <a:p>
            <a:r>
              <a:rPr lang="lv-LV" sz="7200" dirty="0"/>
              <a:t>18.okt. Alberts </a:t>
            </a:r>
            <a:r>
              <a:rPr lang="lv-LV" sz="7200" dirty="0" err="1"/>
              <a:t>Kronenbergs</a:t>
            </a:r>
            <a:r>
              <a:rPr lang="lv-LV" sz="7200" dirty="0"/>
              <a:t> (1887-1958)- 135</a:t>
            </a:r>
          </a:p>
          <a:p>
            <a:r>
              <a:rPr lang="lv-LV" sz="7200" dirty="0"/>
              <a:t>21.okt. </a:t>
            </a:r>
            <a:r>
              <a:rPr lang="lv-LV" sz="7200" u="sng" dirty="0"/>
              <a:t>Andrejs Eglītis </a:t>
            </a:r>
            <a:r>
              <a:rPr lang="lv-LV" sz="7200" dirty="0"/>
              <a:t>(1912-2006)- 110</a:t>
            </a:r>
          </a:p>
          <a:p>
            <a:r>
              <a:rPr lang="lv-LV" sz="7200" dirty="0"/>
              <a:t>5.nov. </a:t>
            </a:r>
            <a:r>
              <a:rPr lang="lv-LV" sz="7200" b="1" dirty="0"/>
              <a:t>Hilda </a:t>
            </a:r>
            <a:r>
              <a:rPr lang="lv-LV" sz="7200" b="1" dirty="0" err="1"/>
              <a:t>Vīka</a:t>
            </a:r>
            <a:r>
              <a:rPr lang="lv-LV" sz="7200" b="1" dirty="0"/>
              <a:t> </a:t>
            </a:r>
            <a:r>
              <a:rPr lang="lv-LV" sz="7200" dirty="0"/>
              <a:t>(1897-1963)- 125</a:t>
            </a:r>
          </a:p>
          <a:p>
            <a:r>
              <a:rPr lang="lv-LV" sz="7200" dirty="0"/>
              <a:t>10.nov. Ernests Gliks (1652-1705)- 370</a:t>
            </a:r>
          </a:p>
          <a:p>
            <a:r>
              <a:rPr lang="lv-LV" sz="7200" dirty="0"/>
              <a:t>15.dec. </a:t>
            </a:r>
            <a:r>
              <a:rPr lang="lv-LV" sz="7200" u="sng" dirty="0"/>
              <a:t>Zenta Mauriņa </a:t>
            </a:r>
            <a:r>
              <a:rPr lang="lv-LV" sz="7200" dirty="0"/>
              <a:t>(1897-1978)- 125</a:t>
            </a:r>
          </a:p>
          <a:p>
            <a:r>
              <a:rPr lang="lv-LV" sz="7200" dirty="0"/>
              <a:t>20.dec. Bruno Saulītis (1922-1970) -100</a:t>
            </a:r>
          </a:p>
          <a:p>
            <a:r>
              <a:rPr lang="lv-LV" sz="7200" dirty="0"/>
              <a:t>24. dec. Jānis Ziemeļnieks (1897-1930)- 125</a:t>
            </a:r>
          </a:p>
          <a:p>
            <a:endParaRPr lang="lv-LV" dirty="0"/>
          </a:p>
        </p:txBody>
      </p:sp>
      <p:sp>
        <p:nvSpPr>
          <p:cNvPr id="5" name="Satura vietturis 4"/>
          <p:cNvSpPr>
            <a:spLocks noGrp="1"/>
          </p:cNvSpPr>
          <p:nvPr>
            <p:ph sz="half" idx="2"/>
          </p:nvPr>
        </p:nvSpPr>
        <p:spPr>
          <a:xfrm>
            <a:off x="6903076" y="1125887"/>
            <a:ext cx="5153806" cy="3263272"/>
          </a:xfrm>
        </p:spPr>
        <p:txBody>
          <a:bodyPr>
            <a:normAutofit fontScale="25000" lnSpcReduction="20000"/>
          </a:bodyPr>
          <a:lstStyle/>
          <a:p>
            <a:r>
              <a:rPr lang="lv-LV" sz="7200" dirty="0"/>
              <a:t>1.janv. Rūdolfs Blaumanis (1863-1908)- 160</a:t>
            </a:r>
          </a:p>
          <a:p>
            <a:r>
              <a:rPr lang="lv-LV" sz="7200" dirty="0"/>
              <a:t>5.janv. </a:t>
            </a:r>
            <a:r>
              <a:rPr lang="lv-LV" sz="7200" u="sng" dirty="0"/>
              <a:t>Mārtiņš Zīverts </a:t>
            </a:r>
            <a:r>
              <a:rPr lang="lv-LV" sz="7200" dirty="0"/>
              <a:t>(1903-1990)- 120</a:t>
            </a:r>
          </a:p>
          <a:p>
            <a:r>
              <a:rPr lang="lv-LV" sz="7200" dirty="0"/>
              <a:t>14.janv. </a:t>
            </a:r>
            <a:r>
              <a:rPr lang="lv-LV" sz="7200" u="sng" dirty="0"/>
              <a:t>Roberts Mūks </a:t>
            </a:r>
            <a:r>
              <a:rPr lang="lv-LV" sz="7200" dirty="0"/>
              <a:t>(1923- 2006)</a:t>
            </a:r>
          </a:p>
          <a:p>
            <a:r>
              <a:rPr lang="lv-LV" sz="7200" dirty="0"/>
              <a:t>18.janv. </a:t>
            </a:r>
            <a:r>
              <a:rPr lang="lv-LV" sz="7200" i="1" dirty="0"/>
              <a:t>Kārlis </a:t>
            </a:r>
            <a:r>
              <a:rPr lang="lv-LV" sz="7200" i="1" dirty="0" err="1"/>
              <a:t>Mīlenbahs</a:t>
            </a:r>
            <a:r>
              <a:rPr lang="lv-LV" sz="7200" i="1" dirty="0"/>
              <a:t> </a:t>
            </a:r>
            <a:r>
              <a:rPr lang="lv-LV" sz="7200" dirty="0"/>
              <a:t>(1853-1916)- 170</a:t>
            </a:r>
          </a:p>
          <a:p>
            <a:r>
              <a:rPr lang="lv-LV" sz="7200" dirty="0"/>
              <a:t>7.febr. Ārija Elksne (1928-1984)- 95</a:t>
            </a:r>
          </a:p>
          <a:p>
            <a:r>
              <a:rPr lang="lv-LV" sz="7200" dirty="0"/>
              <a:t>8.febr. Ēvalds Vilks (1923-1976)- 100</a:t>
            </a:r>
          </a:p>
          <a:p>
            <a:r>
              <a:rPr lang="lv-LV" sz="7200" dirty="0"/>
              <a:t>22.febr. </a:t>
            </a:r>
            <a:r>
              <a:rPr lang="lv-LV" sz="7200" i="1" u="sng" dirty="0"/>
              <a:t>Jānis Endzelīns </a:t>
            </a:r>
            <a:r>
              <a:rPr lang="lv-LV" sz="7200" dirty="0"/>
              <a:t>(1873-1961)- 150</a:t>
            </a:r>
          </a:p>
          <a:p>
            <a:r>
              <a:rPr lang="lv-LV" sz="7200" dirty="0"/>
              <a:t>8.marts </a:t>
            </a:r>
            <a:r>
              <a:rPr lang="lv-LV" sz="7200" b="1" u="sng" dirty="0"/>
              <a:t>Kārlis Ieviņš </a:t>
            </a:r>
            <a:r>
              <a:rPr lang="lv-LV" sz="7200" dirty="0"/>
              <a:t>(1888-1977)- 135</a:t>
            </a:r>
          </a:p>
          <a:p>
            <a:r>
              <a:rPr lang="lv-LV" sz="7200" dirty="0"/>
              <a:t>17.marts Gunārs Priede (1928-2001)- 95</a:t>
            </a:r>
          </a:p>
          <a:p>
            <a:r>
              <a:rPr lang="lv-LV" sz="7200" dirty="0"/>
              <a:t>4.apr. </a:t>
            </a:r>
            <a:r>
              <a:rPr lang="lv-LV" sz="7200" b="1" dirty="0"/>
              <a:t>Vilnis </a:t>
            </a:r>
            <a:r>
              <a:rPr lang="lv-LV" sz="7200" b="1" dirty="0" err="1"/>
              <a:t>Eihvalds</a:t>
            </a:r>
            <a:r>
              <a:rPr lang="lv-LV" sz="7200" b="1" dirty="0"/>
              <a:t> </a:t>
            </a:r>
            <a:r>
              <a:rPr lang="lv-LV" sz="7200" dirty="0"/>
              <a:t>(1928-1998)- 95</a:t>
            </a:r>
          </a:p>
          <a:p>
            <a:r>
              <a:rPr lang="lv-LV" sz="7200" dirty="0"/>
              <a:t>3.maijs Imants Ziedonis (1933-2012)- 90</a:t>
            </a:r>
          </a:p>
          <a:p>
            <a:r>
              <a:rPr lang="lv-LV" sz="7200" dirty="0"/>
              <a:t>24.maijs Pēteris Pētersons (1923-2001)- 100</a:t>
            </a:r>
          </a:p>
          <a:p>
            <a:r>
              <a:rPr lang="lv-LV" sz="7200" i="1" dirty="0"/>
              <a:t>26.sepembris - Eiropas Valodu diena</a:t>
            </a:r>
            <a:endParaRPr lang="lv-LV" sz="7200" dirty="0"/>
          </a:p>
          <a:p>
            <a:r>
              <a:rPr lang="lv-LV" sz="7200" i="1" dirty="0"/>
              <a:t>21.februāris - Starptautiskā Dzimtās valodas diena</a:t>
            </a:r>
            <a:endParaRPr lang="lv-LV" sz="7200" dirty="0"/>
          </a:p>
          <a:p>
            <a:r>
              <a:rPr lang="lv-LV" sz="7200" i="1" dirty="0"/>
              <a:t>13.maijs - Valsts valodas diena</a:t>
            </a:r>
            <a:endParaRPr lang="lv-LV" sz="7200" dirty="0"/>
          </a:p>
          <a:p>
            <a:pPr marL="0" indent="0">
              <a:buNone/>
            </a:pPr>
            <a:endParaRPr lang="lv-LV" dirty="0"/>
          </a:p>
        </p:txBody>
      </p:sp>
    </p:spTree>
    <p:extLst>
      <p:ext uri="{BB962C8B-B14F-4D97-AF65-F5344CB8AC3E}">
        <p14:creationId xmlns:p14="http://schemas.microsoft.com/office/powerpoint/2010/main" val="1303316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irsraksts 1">
            <a:extLst>
              <a:ext uri="{FF2B5EF4-FFF2-40B4-BE49-F238E27FC236}">
                <a16:creationId xmlns:a16="http://schemas.microsoft.com/office/drawing/2014/main" id="{03422B01-2BD8-FB65-6FAC-04FCDD92A83F}"/>
              </a:ext>
            </a:extLst>
          </p:cNvPr>
          <p:cNvSpPr>
            <a:spLocks noGrp="1"/>
          </p:cNvSpPr>
          <p:nvPr>
            <p:ph type="title"/>
          </p:nvPr>
        </p:nvSpPr>
        <p:spPr>
          <a:xfrm>
            <a:off x="649224" y="129209"/>
            <a:ext cx="7669828" cy="506123"/>
          </a:xfrm>
        </p:spPr>
        <p:txBody>
          <a:bodyPr>
            <a:normAutofit fontScale="90000"/>
          </a:bodyPr>
          <a:lstStyle/>
          <a:p>
            <a:pPr algn="ctr"/>
            <a:r>
              <a:rPr lang="lv-LV" dirty="0"/>
              <a:t>Mans latviskākais vārds</a:t>
            </a:r>
          </a:p>
        </p:txBody>
      </p:sp>
      <p:sp>
        <p:nvSpPr>
          <p:cNvPr id="16" name="Rectangle 15">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5" name="Satura vietturis 4" descr="Attēls, kurā ir teksts, iekštelpa, skapis, apgabals&#10;&#10;Apraksts ģenerēts automātiski">
            <a:extLst>
              <a:ext uri="{FF2B5EF4-FFF2-40B4-BE49-F238E27FC236}">
                <a16:creationId xmlns:a16="http://schemas.microsoft.com/office/drawing/2014/main" id="{78598A05-913E-D014-053F-95570EBF6363}"/>
              </a:ext>
            </a:extLst>
          </p:cNvPr>
          <p:cNvPicPr>
            <a:picLocks noChangeAspect="1"/>
          </p:cNvPicPr>
          <p:nvPr/>
        </p:nvPicPr>
        <p:blipFill rotWithShape="1">
          <a:blip r:embed="rId2">
            <a:extLst>
              <a:ext uri="{28A0092B-C50C-407E-A947-70E740481C1C}">
                <a14:useLocalDpi xmlns:a14="http://schemas.microsoft.com/office/drawing/2010/main" val="0"/>
              </a:ext>
            </a:extLst>
          </a:blip>
          <a:srcRect l="33228" r="18677" b="-3"/>
          <a:stretch/>
        </p:blipFill>
        <p:spPr>
          <a:xfrm>
            <a:off x="1426688" y="801307"/>
            <a:ext cx="7805597" cy="5750781"/>
          </a:xfrm>
          <a:prstGeom prst="rect">
            <a:avLst/>
          </a:prstGeom>
        </p:spPr>
      </p:pic>
      <p:pic>
        <p:nvPicPr>
          <p:cNvPr id="7" name="Attēls 6" descr="Attēls, kurā ir teksts, ārtelpa, veikals&#10;&#10;Apraksts ģenerēts automātiski">
            <a:extLst>
              <a:ext uri="{FF2B5EF4-FFF2-40B4-BE49-F238E27FC236}">
                <a16:creationId xmlns:a16="http://schemas.microsoft.com/office/drawing/2014/main" id="{D04D4A62-5F08-948F-645A-9744340842A5}"/>
              </a:ext>
            </a:extLst>
          </p:cNvPr>
          <p:cNvPicPr>
            <a:picLocks noChangeAspect="1"/>
          </p:cNvPicPr>
          <p:nvPr/>
        </p:nvPicPr>
        <p:blipFill rotWithShape="1">
          <a:blip r:embed="rId3">
            <a:extLst>
              <a:ext uri="{28A0092B-C50C-407E-A947-70E740481C1C}">
                <a14:useLocalDpi xmlns:a14="http://schemas.microsoft.com/office/drawing/2010/main" val="0"/>
              </a:ext>
            </a:extLst>
          </a:blip>
          <a:srcRect l="26366" r="25323" b="-3"/>
          <a:stretch/>
        </p:blipFill>
        <p:spPr>
          <a:xfrm>
            <a:off x="8319052" y="1043219"/>
            <a:ext cx="3395275" cy="5271142"/>
          </a:xfrm>
          <a:prstGeom prst="rect">
            <a:avLst/>
          </a:prstGeom>
        </p:spPr>
      </p:pic>
      <p:sp>
        <p:nvSpPr>
          <p:cNvPr id="18"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062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CADF4631-3C8F-45EE-8D19-4D3E8426B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F291099C-17EE-4E0E-B096-C79975050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5" name="Freeform 11">
              <a:extLst>
                <a:ext uri="{FF2B5EF4-FFF2-40B4-BE49-F238E27FC236}">
                  <a16:creationId xmlns:a16="http://schemas.microsoft.com/office/drawing/2014/main" id="{E21C6221-3E1B-4ABD-8172-FAE995E6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D3EF5991-93EA-451F-BB82-1ABC4AC0D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136F96F7-16E6-48A1-A211-0B4A4D0C8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5C00D000-7FA5-40C4-AB6A-DE3A61AB8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5AAEB880-A03D-4743-9060-D7A846FA6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CC64DD68-0B96-4DE9-8FD5-3175E4A3F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69118400-C17B-4068-86D3-93CAE7702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117FA22F-CBA8-4CF5-B8CC-2D169B67E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8FB2D443-8598-4CEE-AED2-BEF49AA95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92593E33-68AF-485D-99D0-080CEA197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96A28427-575C-4904-AC4B-3DD62801D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782FA736-DE89-4D13-B0A7-3906B32CE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Virsraksts 1">
            <a:extLst>
              <a:ext uri="{FF2B5EF4-FFF2-40B4-BE49-F238E27FC236}">
                <a16:creationId xmlns:a16="http://schemas.microsoft.com/office/drawing/2014/main" id="{1556153A-7E13-9503-613B-45150ABC172E}"/>
              </a:ext>
            </a:extLst>
          </p:cNvPr>
          <p:cNvSpPr>
            <a:spLocks noGrp="1"/>
          </p:cNvSpPr>
          <p:nvPr>
            <p:ph type="title"/>
          </p:nvPr>
        </p:nvSpPr>
        <p:spPr>
          <a:xfrm>
            <a:off x="2582298" y="5834839"/>
            <a:ext cx="8915399" cy="644604"/>
          </a:xfrm>
        </p:spPr>
        <p:txBody>
          <a:bodyPr vert="horz" lIns="91440" tIns="45720" rIns="91440" bIns="45720" rtlCol="0" anchor="b">
            <a:normAutofit/>
          </a:bodyPr>
          <a:lstStyle/>
          <a:p>
            <a:pPr algn="ctr"/>
            <a:r>
              <a:rPr lang="lv-LV" sz="3200" b="1" dirty="0"/>
              <a:t>Ceļā uz panākumiem.</a:t>
            </a:r>
            <a:endParaRPr lang="en-US" sz="3200" b="1" dirty="0"/>
          </a:p>
        </p:txBody>
      </p:sp>
      <p:grpSp>
        <p:nvGrpSpPr>
          <p:cNvPr id="58" name="Group 57">
            <a:extLst>
              <a:ext uri="{FF2B5EF4-FFF2-40B4-BE49-F238E27FC236}">
                <a16:creationId xmlns:a16="http://schemas.microsoft.com/office/drawing/2014/main" id="{6A54B62D-FC5C-4E1A-8D8B-279576FE5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9" name="Freeform 27">
              <a:extLst>
                <a:ext uri="{FF2B5EF4-FFF2-40B4-BE49-F238E27FC236}">
                  <a16:creationId xmlns:a16="http://schemas.microsoft.com/office/drawing/2014/main" id="{4706D2CB-CE4C-4F40-B189-FD7BB4466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2714CF7E-2DF6-4F91-8BB2-D62E8B549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F30DCFE1-624D-4D3C-AC61-757C2FF35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BF08ABFE-DD31-4F1F-9520-93CC613CD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ADFB2DBD-F00A-4820-876F-4E75F216B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3F85387B-5668-4570-BC5C-AA89417C7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FEA70EF6-623D-453D-8360-1B0C142A2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FE3B449C-A5FE-44B9-A01C-A115C37D3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BD672E89-DAB4-41AE-891D-6B6A52B0E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C69123C3-F0F9-4AA7-BA7B-9E5E0AF27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E10779C5-3DD9-489D-9A2D-EF45B7BE3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1D3B4B35-2090-4DA8-ADBE-DD888B4E1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2" name="Rectangle 71">
            <a:extLst>
              <a:ext uri="{FF2B5EF4-FFF2-40B4-BE49-F238E27FC236}">
                <a16:creationId xmlns:a16="http://schemas.microsoft.com/office/drawing/2014/main" id="{46FA917F-43A3-4FA3-A085-59D0DC397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5" name="Attēls 4" descr="Attēls, kurā ir teksts&#10;&#10;Apraksts ģenerēts automātiski">
            <a:extLst>
              <a:ext uri="{FF2B5EF4-FFF2-40B4-BE49-F238E27FC236}">
                <a16:creationId xmlns:a16="http://schemas.microsoft.com/office/drawing/2014/main" id="{15231BA0-D8F0-CACC-17F8-24C0BD724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828" y="284833"/>
            <a:ext cx="8718164" cy="5536034"/>
          </a:xfrm>
          <a:prstGeom prst="rect">
            <a:avLst/>
          </a:prstGeom>
        </p:spPr>
      </p:pic>
      <p:sp>
        <p:nvSpPr>
          <p:cNvPr id="74" name="Freeform 33">
            <a:extLst>
              <a:ext uri="{FF2B5EF4-FFF2-40B4-BE49-F238E27FC236}">
                <a16:creationId xmlns:a16="http://schemas.microsoft.com/office/drawing/2014/main" id="{9CBF007B-8C8C-4F79-B037-9F4C61F9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785949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01" name="Group 1100">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02"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03"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04"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05"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06"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07"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08"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09"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10"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11"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12"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13"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15" name="Group 1114">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16"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17"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18"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19"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20"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21"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22"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23"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24"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25"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26"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27"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9" name="Rectangle 1128">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31"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Virsraksts 1">
            <a:extLst>
              <a:ext uri="{FF2B5EF4-FFF2-40B4-BE49-F238E27FC236}">
                <a16:creationId xmlns:a16="http://schemas.microsoft.com/office/drawing/2014/main" id="{582A3742-0FD6-68B1-3476-2AA86B64232C}"/>
              </a:ext>
            </a:extLst>
          </p:cNvPr>
          <p:cNvSpPr>
            <a:spLocks noGrp="1"/>
          </p:cNvSpPr>
          <p:nvPr>
            <p:ph type="title"/>
          </p:nvPr>
        </p:nvSpPr>
        <p:spPr>
          <a:xfrm>
            <a:off x="2582298" y="5764440"/>
            <a:ext cx="8915399" cy="823448"/>
          </a:xfrm>
        </p:spPr>
        <p:txBody>
          <a:bodyPr vert="horz" lIns="91440" tIns="45720" rIns="91440" bIns="45720" rtlCol="0" anchor="b">
            <a:normAutofit/>
          </a:bodyPr>
          <a:lstStyle/>
          <a:p>
            <a:pPr algn="r"/>
            <a:r>
              <a:rPr lang="en-US" sz="4400" dirty="0" err="1"/>
              <a:t>Paldies</a:t>
            </a:r>
            <a:r>
              <a:rPr lang="en-US" sz="4400" dirty="0"/>
              <a:t> par </a:t>
            </a:r>
            <a:r>
              <a:rPr lang="en-US" sz="4400" dirty="0" err="1"/>
              <a:t>uzmanību</a:t>
            </a:r>
            <a:r>
              <a:rPr lang="en-US" sz="4400" dirty="0"/>
              <a:t>!</a:t>
            </a:r>
          </a:p>
        </p:txBody>
      </p:sp>
      <p:pic>
        <p:nvPicPr>
          <p:cNvPr id="5" name="Attēls 4">
            <a:extLst>
              <a:ext uri="{FF2B5EF4-FFF2-40B4-BE49-F238E27FC236}">
                <a16:creationId xmlns:a16="http://schemas.microsoft.com/office/drawing/2014/main" id="{4C4D2DFF-826D-DF99-0A92-761536F9CF65}"/>
              </a:ext>
            </a:extLst>
          </p:cNvPr>
          <p:cNvPicPr>
            <a:picLocks noChangeAspect="1"/>
          </p:cNvPicPr>
          <p:nvPr/>
        </p:nvPicPr>
        <p:blipFill rotWithShape="1">
          <a:blip r:embed="rId2">
            <a:extLst>
              <a:ext uri="{28A0092B-C50C-407E-A947-70E740481C1C}">
                <a14:useLocalDpi xmlns:a14="http://schemas.microsoft.com/office/drawing/2010/main" val="0"/>
              </a:ext>
            </a:extLst>
          </a:blip>
          <a:srcRect t="12150" r="3009"/>
          <a:stretch/>
        </p:blipFill>
        <p:spPr>
          <a:xfrm>
            <a:off x="2027478" y="634963"/>
            <a:ext cx="4505289" cy="4946285"/>
          </a:xfrm>
          <a:prstGeom prst="rect">
            <a:avLst/>
          </a:prstGeom>
        </p:spPr>
      </p:pic>
      <p:pic>
        <p:nvPicPr>
          <p:cNvPr id="1028" name="Picture 4" descr="Griestu dekors - Kareklītis - Krāsainais putnu lidojums - Dekorācijas  bērnistabai - Dekorācijas bērnistabai - Dekorācijas bērnistabai - VARIS  Toys SIA">
            <a:extLst>
              <a:ext uri="{FF2B5EF4-FFF2-40B4-BE49-F238E27FC236}">
                <a16:creationId xmlns:a16="http://schemas.microsoft.com/office/drawing/2014/main" id="{18E173B0-59BF-E03F-1FB6-E4ED5A6FBF6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tretch/>
        </p:blipFill>
        <p:spPr bwMode="auto">
          <a:xfrm>
            <a:off x="7215809" y="631823"/>
            <a:ext cx="4901038" cy="490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87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a:extLst>
              <a:ext uri="{FF2B5EF4-FFF2-40B4-BE49-F238E27FC236}">
                <a16:creationId xmlns:a16="http://schemas.microsoft.com/office/drawing/2014/main" id="{B9B5E758-157F-C722-2B2B-8E7C9AE26B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6148" y="863858"/>
            <a:ext cx="10558019" cy="5938887"/>
          </a:xfrm>
        </p:spPr>
      </p:pic>
      <p:sp>
        <p:nvSpPr>
          <p:cNvPr id="3" name="TextBox 2">
            <a:extLst>
              <a:ext uri="{FF2B5EF4-FFF2-40B4-BE49-F238E27FC236}">
                <a16:creationId xmlns:a16="http://schemas.microsoft.com/office/drawing/2014/main" id="{5DC50FEB-4B35-83E0-F89A-5C92FF2F3EDA}"/>
              </a:ext>
            </a:extLst>
          </p:cNvPr>
          <p:cNvSpPr txBox="1"/>
          <p:nvPr/>
        </p:nvSpPr>
        <p:spPr>
          <a:xfrm>
            <a:off x="2800348" y="191943"/>
            <a:ext cx="8401051" cy="375552"/>
          </a:xfrm>
          <a:prstGeom prst="rect">
            <a:avLst/>
          </a:prstGeom>
          <a:noFill/>
        </p:spPr>
        <p:txBody>
          <a:bodyPr wrap="square">
            <a:spAutoFit/>
          </a:bodyPr>
          <a:lstStyle/>
          <a:p>
            <a:pPr>
              <a:lnSpc>
                <a:spcPct val="107000"/>
              </a:lnSpc>
              <a:spcAft>
                <a:spcPts val="800"/>
              </a:spcAft>
            </a:pPr>
            <a:r>
              <a:rPr lang="lv-LV" sz="1800" b="1" dirty="0">
                <a:solidFill>
                  <a:srgbClr val="333333"/>
                </a:solidFill>
                <a:effectLst/>
                <a:latin typeface="New"/>
                <a:ea typeface="Calibri" panose="020F0502020204030204" pitchFamily="34" charset="0"/>
                <a:cs typeface="Arial" panose="020B0604020202020204" pitchFamily="34" charset="0"/>
              </a:rPr>
              <a:t>Ierosme skolēniem - neliels ieskats jubilāru darbu izdevumos latviešu valodas kabinetā</a:t>
            </a:r>
            <a:endParaRPr lang="lv-LV"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4547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ttēls 4" descr="Attēls, kurā ir teksts&#10;&#10;Apraksts ģenerēts automātiski">
            <a:extLst>
              <a:ext uri="{FF2B5EF4-FFF2-40B4-BE49-F238E27FC236}">
                <a16:creationId xmlns:a16="http://schemas.microsoft.com/office/drawing/2014/main" id="{E70D1906-52CD-77E8-4CB6-8560D433B4BA}"/>
              </a:ext>
            </a:extLst>
          </p:cNvPr>
          <p:cNvPicPr>
            <a:picLocks noChangeAspect="1"/>
          </p:cNvPicPr>
          <p:nvPr/>
        </p:nvPicPr>
        <p:blipFill rotWithShape="1">
          <a:blip r:embed="rId2">
            <a:extLst>
              <a:ext uri="{28A0092B-C50C-407E-A947-70E740481C1C}">
                <a14:useLocalDpi xmlns:a14="http://schemas.microsoft.com/office/drawing/2010/main" val="0"/>
              </a:ext>
            </a:extLst>
          </a:blip>
          <a:srcRect l="4901" r="16877"/>
          <a:stretch/>
        </p:blipFill>
        <p:spPr>
          <a:xfrm>
            <a:off x="-3047" y="10"/>
            <a:ext cx="12191999" cy="6857990"/>
          </a:xfrm>
          <a:prstGeom prst="rect">
            <a:avLst/>
          </a:prstGeom>
        </p:spPr>
      </p:pic>
    </p:spTree>
    <p:extLst>
      <p:ext uri="{BB962C8B-B14F-4D97-AF65-F5344CB8AC3E}">
        <p14:creationId xmlns:p14="http://schemas.microsoft.com/office/powerpoint/2010/main" val="1962845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1" name="Group 20">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5" name="Group 34">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6"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7"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8"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0"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1"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2"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3"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4"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5"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6"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7"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9" name="Rectangle 48">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Satura vietturis 2">
            <a:extLst>
              <a:ext uri="{FF2B5EF4-FFF2-40B4-BE49-F238E27FC236}">
                <a16:creationId xmlns:a16="http://schemas.microsoft.com/office/drawing/2014/main" id="{34EFEC64-22E8-415B-94F2-5F5540679547}"/>
              </a:ext>
            </a:extLst>
          </p:cNvPr>
          <p:cNvGraphicFramePr>
            <a:graphicFrameLocks noGrp="1"/>
          </p:cNvGraphicFramePr>
          <p:nvPr>
            <p:ph idx="1"/>
            <p:extLst>
              <p:ext uri="{D42A27DB-BD31-4B8C-83A1-F6EECF244321}">
                <p14:modId xmlns:p14="http://schemas.microsoft.com/office/powerpoint/2010/main" val="605030514"/>
              </p:ext>
            </p:extLst>
          </p:nvPr>
        </p:nvGraphicFramePr>
        <p:xfrm>
          <a:off x="1242071" y="995317"/>
          <a:ext cx="10605371" cy="4915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688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2" descr="Literatūra - Personas - Jānis Jaunsudrabiņš">
            <a:extLst>
              <a:ext uri="{FF2B5EF4-FFF2-40B4-BE49-F238E27FC236}">
                <a16:creationId xmlns:a16="http://schemas.microsoft.com/office/drawing/2014/main" id="{DA05F95B-94F7-F20A-796E-74A617968E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29" r="-1" b="5929"/>
          <a:stretch/>
        </p:blipFill>
        <p:spPr bwMode="auto">
          <a:xfrm>
            <a:off x="6583131" y="133350"/>
            <a:ext cx="2167238" cy="209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nards Tauns">
            <a:extLst>
              <a:ext uri="{FF2B5EF4-FFF2-40B4-BE49-F238E27FC236}">
                <a16:creationId xmlns:a16="http://schemas.microsoft.com/office/drawing/2014/main" id="{67812310-7BE5-2D93-04E7-6B57A3335C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3" r="-1" b="16990"/>
          <a:stretch/>
        </p:blipFill>
        <p:spPr bwMode="auto">
          <a:xfrm>
            <a:off x="9009198" y="133350"/>
            <a:ext cx="1982439" cy="19199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zcilajam dumpiniekam Eduardam Veidenbaumam – 150">
            <a:extLst>
              <a:ext uri="{FF2B5EF4-FFF2-40B4-BE49-F238E27FC236}">
                <a16:creationId xmlns:a16="http://schemas.microsoft.com/office/drawing/2014/main" id="{3495E31D-7D7E-B474-F7B3-3D5CF8B36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53" r="1" b="23155"/>
          <a:stretch/>
        </p:blipFill>
        <p:spPr bwMode="auto">
          <a:xfrm>
            <a:off x="5232789" y="2579661"/>
            <a:ext cx="2237234" cy="21667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ad atdosim parādu dzejniecei Veronikai Strēlertei? | LA.LV">
            <a:extLst>
              <a:ext uri="{FF2B5EF4-FFF2-40B4-BE49-F238E27FC236}">
                <a16:creationId xmlns:a16="http://schemas.microsoft.com/office/drawing/2014/main" id="{6C661F0B-5DB8-242E-EE20-119699F4BB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06" r="-1" b="20005"/>
          <a:stretch/>
        </p:blipFill>
        <p:spPr bwMode="auto">
          <a:xfrm>
            <a:off x="9788733" y="2600587"/>
            <a:ext cx="2263423" cy="21920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iteratūra - Personas - Alberts Kronenbergs">
            <a:extLst>
              <a:ext uri="{FF2B5EF4-FFF2-40B4-BE49-F238E27FC236}">
                <a16:creationId xmlns:a16="http://schemas.microsoft.com/office/drawing/2014/main" id="{5D24974F-9EAC-45D4-8418-25273DA7A1A2}"/>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t="17733" b="11232"/>
          <a:stretch/>
        </p:blipFill>
        <p:spPr bwMode="auto">
          <a:xfrm>
            <a:off x="2775535" y="2625951"/>
            <a:ext cx="2263423" cy="22565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24" name="Picture 2" descr="Literature - Persons - Andrejs Eglītis">
            <a:extLst>
              <a:ext uri="{FF2B5EF4-FFF2-40B4-BE49-F238E27FC236}">
                <a16:creationId xmlns:a16="http://schemas.microsoft.com/office/drawing/2014/main" id="{F1C4901F-6FDB-2266-EEB1-DF9A568338AA}"/>
              </a:ext>
            </a:extLst>
          </p:cNvPr>
          <p:cNvPicPr>
            <a:picLocks noGrp="1" noChangeAspect="1" noChangeArrowheads="1"/>
          </p:cNvPicPr>
          <p:nvPr>
            <p:ph idx="4294967295"/>
          </p:nvPr>
        </p:nvPicPr>
        <p:blipFill rotWithShape="1">
          <a:blip r:embed="rId7">
            <a:extLst>
              <a:ext uri="{28A0092B-C50C-407E-A947-70E740481C1C}">
                <a14:useLocalDpi xmlns:a14="http://schemas.microsoft.com/office/drawing/2010/main" val="0"/>
              </a:ext>
            </a:extLst>
          </a:blip>
          <a:srcRect t="18132" r="-1" b="881"/>
          <a:stretch/>
        </p:blipFill>
        <p:spPr bwMode="auto">
          <a:xfrm>
            <a:off x="648458" y="69048"/>
            <a:ext cx="2282904" cy="222752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8" name="Picture 2" descr="Hilda Vīka Eglīte">
            <a:extLst>
              <a:ext uri="{FF2B5EF4-FFF2-40B4-BE49-F238E27FC236}">
                <a16:creationId xmlns:a16="http://schemas.microsoft.com/office/drawing/2014/main" id="{27D52D7C-3ECF-AB0A-DE92-C43D81E604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47" r="-1" b="32541"/>
          <a:stretch/>
        </p:blipFill>
        <p:spPr bwMode="auto">
          <a:xfrm>
            <a:off x="139843" y="2600588"/>
            <a:ext cx="2627320" cy="2563584"/>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 name="Picture 2" descr="Jānis Ziemeļnieks: “skumjais mūzu dēls” un opija vergs | LA.LV">
            <a:extLst>
              <a:ext uri="{FF2B5EF4-FFF2-40B4-BE49-F238E27FC236}">
                <a16:creationId xmlns:a16="http://schemas.microsoft.com/office/drawing/2014/main" id="{6D49C39D-23E4-D970-8195-E57C845BAB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8307" b="9091"/>
          <a:stretch/>
        </p:blipFill>
        <p:spPr bwMode="auto">
          <a:xfrm>
            <a:off x="3185748" y="111522"/>
            <a:ext cx="3127651" cy="22275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Nevienam negribu es būt par nastu”. Ārijas Elksnes laime un melnākais  rudens | LA.LV">
            <a:extLst>
              <a:ext uri="{FF2B5EF4-FFF2-40B4-BE49-F238E27FC236}">
                <a16:creationId xmlns:a16="http://schemas.microsoft.com/office/drawing/2014/main" id="{A3EAE0B7-2E3F-89F5-3FB8-66977FAA8E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908" r="-1" b="16407"/>
          <a:stretch/>
        </p:blipFill>
        <p:spPr bwMode="auto">
          <a:xfrm flipH="1">
            <a:off x="7302381" y="2296571"/>
            <a:ext cx="2486352" cy="240351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aksti par tēmu &quot;Imants Ziedonis&quot; | Jauns.lv">
            <a:extLst>
              <a:ext uri="{FF2B5EF4-FFF2-40B4-BE49-F238E27FC236}">
                <a16:creationId xmlns:a16="http://schemas.microsoft.com/office/drawing/2014/main" id="{6A37BC69-33AD-AF38-3597-2B5406FAAE4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4583" b="7292"/>
          <a:stretch/>
        </p:blipFill>
        <p:spPr bwMode="auto">
          <a:xfrm flipH="1">
            <a:off x="1160398" y="4938867"/>
            <a:ext cx="3213530" cy="180761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ttēlu rezultāti vaicājumam “rūdolfs blaumanis”">
            <a:extLst>
              <a:ext uri="{FF2B5EF4-FFF2-40B4-BE49-F238E27FC236}">
                <a16:creationId xmlns:a16="http://schemas.microsoft.com/office/drawing/2014/main" id="{6F374CEA-D814-BDA3-33B0-273436F0BC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8022" y="4581525"/>
            <a:ext cx="200977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katīt avota attēlu">
            <a:extLst>
              <a:ext uri="{FF2B5EF4-FFF2-40B4-BE49-F238E27FC236}">
                <a16:creationId xmlns:a16="http://schemas.microsoft.com/office/drawing/2014/main" id="{D74B9867-C58E-1E2D-4CFD-29B09EA772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72387" y="4533900"/>
            <a:ext cx="1619250" cy="2324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941095-D4A7-BFC2-0E9B-17EB7E4CD9EF}"/>
              </a:ext>
            </a:extLst>
          </p:cNvPr>
          <p:cNvSpPr txBox="1"/>
          <p:nvPr/>
        </p:nvSpPr>
        <p:spPr>
          <a:xfrm>
            <a:off x="6664534" y="5467120"/>
            <a:ext cx="3304414" cy="1096519"/>
          </a:xfrm>
          <a:prstGeom prst="rect">
            <a:avLst/>
          </a:prstGeom>
          <a:noFill/>
        </p:spPr>
        <p:txBody>
          <a:bodyPr wrap="square">
            <a:spAutoFit/>
          </a:bodyPr>
          <a:lstStyle/>
          <a:p>
            <a:pPr>
              <a:lnSpc>
                <a:spcPct val="107000"/>
              </a:lnSpc>
              <a:spcAft>
                <a:spcPts val="800"/>
              </a:spcAft>
            </a:pPr>
            <a:r>
              <a:rPr lang="lv-LV" sz="2800" b="1" dirty="0">
                <a:solidFill>
                  <a:srgbClr val="333333"/>
                </a:solidFill>
                <a:effectLst/>
                <a:latin typeface="New"/>
                <a:ea typeface="Calibri" panose="020F0502020204030204" pitchFamily="34" charset="0"/>
                <a:cs typeface="Arial" panose="020B0604020202020204" pitchFamily="34" charset="0"/>
              </a:rPr>
              <a:t>ATPAZĪSTI </a:t>
            </a:r>
          </a:p>
          <a:p>
            <a:pPr algn="ctr">
              <a:lnSpc>
                <a:spcPct val="107000"/>
              </a:lnSpc>
              <a:spcAft>
                <a:spcPts val="800"/>
              </a:spcAft>
            </a:pPr>
            <a:r>
              <a:rPr lang="lv-LV" sz="2800" b="1" dirty="0">
                <a:solidFill>
                  <a:srgbClr val="333333"/>
                </a:solidFill>
                <a:effectLst/>
                <a:latin typeface="New"/>
                <a:ea typeface="Calibri" panose="020F0502020204030204" pitchFamily="34" charset="0"/>
                <a:cs typeface="Arial" panose="020B0604020202020204" pitchFamily="34" charset="0"/>
              </a:rPr>
              <a:t>AUTORUS!</a:t>
            </a:r>
            <a:endParaRPr lang="lv-LV" sz="2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6544971"/>
      </p:ext>
    </p:extLst>
  </p:cSld>
  <p:clrMapOvr>
    <a:masterClrMapping/>
  </p:clrMapOvr>
</p:sld>
</file>

<file path=ppt/theme/theme1.xml><?xml version="1.0" encoding="utf-8"?>
<a:theme xmlns:a="http://schemas.openxmlformats.org/drawingml/2006/main" name="Smilgas">
  <a:themeElements>
    <a:clrScheme name="Smilgas">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milga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ilgas">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1210</TotalTime>
  <Words>1732</Words>
  <Application>Microsoft Office PowerPoint</Application>
  <PresentationFormat>Platekrāna</PresentationFormat>
  <Paragraphs>163</Paragraphs>
  <Slides>52</Slides>
  <Notes>0</Notes>
  <HiddenSlides>0</HiddenSlides>
  <MMClips>0</MMClips>
  <ScaleCrop>false</ScaleCrop>
  <HeadingPairs>
    <vt:vector size="6" baseType="variant">
      <vt:variant>
        <vt:lpstr>Lietotie fonti</vt:lpstr>
      </vt:variant>
      <vt:variant>
        <vt:i4>10</vt:i4>
      </vt:variant>
      <vt:variant>
        <vt:lpstr>Dizains</vt:lpstr>
      </vt:variant>
      <vt:variant>
        <vt:i4>1</vt:i4>
      </vt:variant>
      <vt:variant>
        <vt:lpstr>Slaidu virsraksti</vt:lpstr>
      </vt:variant>
      <vt:variant>
        <vt:i4>52</vt:i4>
      </vt:variant>
    </vt:vector>
  </HeadingPairs>
  <TitlesOfParts>
    <vt:vector size="63" baseType="lpstr">
      <vt:lpstr>-apple-system</vt:lpstr>
      <vt:lpstr>Arial</vt:lpstr>
      <vt:lpstr>Calibri</vt:lpstr>
      <vt:lpstr>Century Gothic</vt:lpstr>
      <vt:lpstr>inherit</vt:lpstr>
      <vt:lpstr>KleinText-Regular</vt:lpstr>
      <vt:lpstr>New</vt:lpstr>
      <vt:lpstr>Times New Roman</vt:lpstr>
      <vt:lpstr>Wingdings</vt:lpstr>
      <vt:lpstr>Wingdings 3</vt:lpstr>
      <vt:lpstr>Smilgas</vt:lpstr>
      <vt:lpstr>Literātu jubilejas – ierosme literatūras stundām un literāriem projektiem.</vt:lpstr>
      <vt:lpstr>Mērķis</vt:lpstr>
      <vt:lpstr>PowerPoint prezentācija</vt:lpstr>
      <vt:lpstr>Kam pievērst uzmanību?</vt:lpstr>
      <vt:lpstr>Literārās jubilejas 2022./2023.m.g. </vt:lpstr>
      <vt:lpstr>PowerPoint prezentācija</vt:lpstr>
      <vt:lpstr>PowerPoint prezentācija</vt:lpstr>
      <vt:lpstr>PowerPoint prezentācija</vt:lpstr>
      <vt:lpstr>PowerPoint prezentācija</vt:lpstr>
      <vt:lpstr>Bērnam</vt:lpstr>
      <vt:lpstr>25.08.  Jānim Jaunsudrabiņam (1877 -1962)   145</vt:lpstr>
      <vt:lpstr>Sērijā “Es esmu…”. </vt:lpstr>
      <vt:lpstr>3.10. Eduardam Veidenbaumam  (1867-1892)   155</vt:lpstr>
      <vt:lpstr>10.10. Veronikai Strēlertei (1912-1995)  110</vt:lpstr>
      <vt:lpstr>PowerPoint prezentācija</vt:lpstr>
      <vt:lpstr>PowerPoint prezentācija</vt:lpstr>
      <vt:lpstr>PowerPoint prezentācija</vt:lpstr>
      <vt:lpstr>13.10.  Linardam Taunam (1922 – 1963)   100</vt:lpstr>
      <vt:lpstr>PowerPoint prezentācija</vt:lpstr>
      <vt:lpstr>18.10. Albertam Kronenbergam  (1887 – 1958) 135</vt:lpstr>
      <vt:lpstr>PowerPoint prezentācija</vt:lpstr>
      <vt:lpstr>PowerPoint prezentācija</vt:lpstr>
      <vt:lpstr>21.10.  Andrejam Eglītim  (1912- 2006)   110</vt:lpstr>
      <vt:lpstr>PowerPoint prezentācija</vt:lpstr>
      <vt:lpstr>«Visa mana dzeja veltīta tikai Tēvzemei. Visas manas uzrakstītās grāmatas ir manas dzimtās zemes cildinājums. Dzeja ir manī ierakstīta. Visi dzejoļi ir no zemapziņas. Bieži vien tie ir uzplaiksnījumi, kad vajag tikai pierakstīt.» A.Eglītis</vt:lpstr>
      <vt:lpstr>PowerPoint prezentācija</vt:lpstr>
      <vt:lpstr>5.11.  Hildai Vīkai  (1897-1963) 125</vt:lpstr>
      <vt:lpstr>PowerPoint prezentācija</vt:lpstr>
      <vt:lpstr>PowerPoint prezentācija</vt:lpstr>
      <vt:lpstr>20.12.  Bruno Saulītim (1922 – 1970)    100</vt:lpstr>
      <vt:lpstr>PowerPoint prezentācija</vt:lpstr>
      <vt:lpstr>24.12.  Jānim Ziemeļniekam (1897-1930)   125</vt:lpstr>
      <vt:lpstr>Man prātā vakars zvaigznēm apmirdzētais... </vt:lpstr>
      <vt:lpstr>Sērijā “Es esmu…”. </vt:lpstr>
      <vt:lpstr>7.02.  Ārijai Elksnei (1928-1984)- 95</vt:lpstr>
      <vt:lpstr>PowerPoint prezentācija</vt:lpstr>
      <vt:lpstr>PowerPoint prezentācija</vt:lpstr>
      <vt:lpstr>PowerPoint prezentācija</vt:lpstr>
      <vt:lpstr>3.maijā Imantam Ziedonim (1933 – 2013) - 90</vt:lpstr>
      <vt:lpstr>PowerPoint prezentācija</vt:lpstr>
      <vt:lpstr>PowerPoint prezentācija</vt:lpstr>
      <vt:lpstr>Izejas biļete.</vt:lpstr>
      <vt:lpstr>Vērtēšana</vt:lpstr>
      <vt:lpstr>Labie vārdi – jautājums- novērtējums</vt:lpstr>
      <vt:lpstr>PowerPoint prezentācija</vt:lpstr>
      <vt:lpstr>8.klase. Tēma: Daba dzejā. </vt:lpstr>
      <vt:lpstr>  Ierosmes projekta darbiem!</vt:lpstr>
      <vt:lpstr>PowerPoint prezentācija</vt:lpstr>
      <vt:lpstr>Kārlēna izjūtas R.Blaumaņa novelē  «Nāves ēnā» </vt:lpstr>
      <vt:lpstr>Mans latviskākais vārds</vt:lpstr>
      <vt:lpstr>Ceļā uz panākumiem.</vt:lpstr>
      <vt:lpstr>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Ilze Ose</dc:creator>
  <cp:lastModifiedBy>Ilze Ose</cp:lastModifiedBy>
  <cp:revision>28</cp:revision>
  <dcterms:created xsi:type="dcterms:W3CDTF">2022-09-05T20:13:09Z</dcterms:created>
  <dcterms:modified xsi:type="dcterms:W3CDTF">2022-11-14T10:37:08Z</dcterms:modified>
</cp:coreProperties>
</file>